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8" r:id="rId1"/>
  </p:sldMasterIdLst>
  <p:notesMasterIdLst>
    <p:notesMasterId r:id="rId40"/>
  </p:notesMasterIdLst>
  <p:sldIdLst>
    <p:sldId id="256" r:id="rId2"/>
    <p:sldId id="264" r:id="rId3"/>
    <p:sldId id="265" r:id="rId4"/>
    <p:sldId id="257" r:id="rId5"/>
    <p:sldId id="272" r:id="rId6"/>
    <p:sldId id="273" r:id="rId7"/>
    <p:sldId id="275" r:id="rId8"/>
    <p:sldId id="274" r:id="rId9"/>
    <p:sldId id="266" r:id="rId10"/>
    <p:sldId id="258" r:id="rId11"/>
    <p:sldId id="278" r:id="rId12"/>
    <p:sldId id="279" r:id="rId13"/>
    <p:sldId id="280" r:id="rId14"/>
    <p:sldId id="281" r:id="rId15"/>
    <p:sldId id="282" r:id="rId16"/>
    <p:sldId id="283" r:id="rId17"/>
    <p:sldId id="277" r:id="rId18"/>
    <p:sldId id="285" r:id="rId19"/>
    <p:sldId id="284" r:id="rId20"/>
    <p:sldId id="267" r:id="rId21"/>
    <p:sldId id="286" r:id="rId22"/>
    <p:sldId id="306" r:id="rId23"/>
    <p:sldId id="305" r:id="rId24"/>
    <p:sldId id="307" r:id="rId25"/>
    <p:sldId id="269" r:id="rId26"/>
    <p:sldId id="289" r:id="rId27"/>
    <p:sldId id="290" r:id="rId28"/>
    <p:sldId id="296" r:id="rId29"/>
    <p:sldId id="291" r:id="rId30"/>
    <p:sldId id="295" r:id="rId31"/>
    <p:sldId id="268" r:id="rId32"/>
    <p:sldId id="297" r:id="rId33"/>
    <p:sldId id="298" r:id="rId34"/>
    <p:sldId id="299" r:id="rId35"/>
    <p:sldId id="300" r:id="rId36"/>
    <p:sldId id="301" r:id="rId37"/>
    <p:sldId id="302" r:id="rId38"/>
    <p:sldId id="303" r:id="rId39"/>
  </p:sldIdLst>
  <p:sldSz cx="14630400" cy="8229600"/>
  <p:notesSz cx="8229600" cy="14630400"/>
  <p:embeddedFontLst>
    <p:embeddedFont>
      <p:font typeface="Aharoni" panose="02010803020104030203" pitchFamily="2" charset="-79"/>
      <p:bold r:id="rId41"/>
    </p:embeddedFont>
    <p:embeddedFont>
      <p:font typeface="Helvetica" panose="020B0604020202020204" pitchFamily="34" charset="0"/>
      <p:regular r:id="rId42"/>
      <p:bold r:id="rId43"/>
      <p:italic r:id="rId44"/>
      <p:boldItalic r:id="rId45"/>
    </p:embeddedFont>
    <p:embeddedFont>
      <p:font typeface="Open Sans" panose="020B0606030504020204" pitchFamily="34" charset="0"/>
      <p:regular r:id="rId46"/>
      <p:bold r:id="rId47"/>
      <p:italic r:id="rId48"/>
      <p:boldItalic r:id="rId4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65" autoAdjust="0"/>
    <p:restoredTop sz="93741" autoAdjust="0"/>
  </p:normalViewPr>
  <p:slideViewPr>
    <p:cSldViewPr snapToGrid="0" snapToObjects="1">
      <p:cViewPr varScale="1">
        <p:scale>
          <a:sx n="55" d="100"/>
          <a:sy n="55" d="100"/>
        </p:scale>
        <p:origin x="65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7738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460C12-F864-28FB-3A86-401376216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E36E82-132E-727A-1453-8F30843C3D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4AC63A-D7F1-91BF-DFA2-8CA413E9A8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EB6E3C-7B90-FBE5-6EEA-F4CCE3AFC3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9886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68C69-109A-5DDE-9ED7-84541DF21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C5B934-3FDD-508C-DCA1-D89DBA032C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4D7EB8-A71D-2706-307B-FD46008229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A0463E-504F-BC9B-5650-4FF35E0009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761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8F5D75-46DB-4244-849F-040FC2670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7715AD-3DB4-DE1F-74C9-A9F9773B46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09AF62-8F96-896A-19A1-66931360A6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6DAA39-057F-4B5D-8234-30C91C70EC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877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4A4BF4-D7B0-5CD0-8EA4-C8B411617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540C38-1DCC-8949-D28F-35CF7B68A1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F684B4-A60D-7C0A-FB4C-081798183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313B3-F0A0-67E2-EBD5-0483451D86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8221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3ADF9-0A20-A0BC-4646-5D9E3B827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91DBF2-5B54-D3E7-18F1-ED3428B1F9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D210B5-FAAC-4BE4-0B18-C9FF3AFD90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D8B03-B247-EE54-0521-168292FFFA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933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089B9-7623-5030-79EB-AAE3FCE3E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84158B-EE5D-BBF3-8D0F-693D1D3C35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9DE366-B705-DD12-3273-A034974161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BA751-F570-26E4-DAFD-736057DB71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82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19C5A-E662-958A-5B77-1778CACEB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77D027-FAF2-A93D-4F43-61723EA371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43A8FC-B1B0-0B62-546C-D8F47DB0A7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8EC757-707D-4332-41BC-1261E29B0C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3763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CABAC-25D0-373D-0EC0-137DBC132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4FD85F-3133-C469-48BF-8EEC3760B6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8DA240-9723-0CE2-1C3A-2709B01BD5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9450AF-B529-C379-6F8A-DED5675BE8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015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BBCF5-450E-45DA-E847-73A0F5A17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A4724F-6414-81C2-BE8E-193F3ABC85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123367-736F-98EC-CAB6-112F51874B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D19D3-2802-8232-5065-B952D2C930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435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67A6D-5F2B-F69D-54DC-7720B9177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05029C-4CFC-8C82-6D63-65AAA04CF9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D0E2F6-544E-CBC1-B4F6-0196020F6C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928979-2E3B-12D4-6EF0-0D52609B4F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572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FED1C-6385-176A-384D-CD602B560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CD9A77-1B65-4E99-76F7-A0C20A0F42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952E77-48FC-8B0E-DA6F-77CE882901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85C333-9715-C99A-5DE0-FD015753C7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708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47F25-ED3D-E0A7-9599-3C139ED2D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5CCD5F-8B81-ACAA-E444-BA098BEC7D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7DE924-2AF0-057E-C6FA-AAC0CC388A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880A5-3C1C-CD2C-9577-A9AC95C3C6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379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0967B-FC5F-6C2C-180D-CAFD2CD78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44B219-1AC7-5D3E-3E44-766B1FF837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AB5CEA-15AB-81A2-7B35-16BDA3998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23A136-A23B-3A40-6499-E22C400991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20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113BF6-B49D-619C-5A79-916C4B297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AC7C41-CA31-C76E-6024-B676B0944F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C6B415-FBF5-12D9-01A4-7DF30B87B6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D9A44-13A3-87F5-BBA9-0022AB0E5D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283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D9E0F-4ADC-4989-D49C-1E30944EF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3B2047-5CBD-91F7-12F6-B9C6EFB808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D6F517-7132-DACB-DD49-FBD7AA1E02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C28E38-3BD1-76B9-9176-DDCF293939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006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E76AF-4565-AEB3-EC05-F2F9FDC70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0324E4-4ABB-6C20-6EF5-CDBF9D781B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B713E6-2E12-36C1-0740-BF829CEC9B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3D205-7432-9AE9-DBCA-992DD214FD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038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EDD46-6876-C9EA-18C6-8E801C54B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07EEF5-02FE-B3B7-AC53-14EDEEC33F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A581B8-E3EF-2297-641C-2E63C4CAC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8AB8B-69A6-D09A-C787-8EB5104E89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3159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82CA6-6AB0-3852-DE46-FF16D5F64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33BEF5-A5E3-2A1A-821F-BE2A8EA38D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1D76EB-22B9-02E7-010E-D2C5238340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E8742-1CE8-DE43-F41F-157A5DCB25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4177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B1EDB-B1F4-D3EC-C51D-8BC012F52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A52013-35F9-390A-8BD4-7A68CE1A75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87568C-C8F7-1276-3DFF-86B7283714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4B8275-E978-0705-C861-ED85153053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171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12E9DB-C59A-7E22-7857-8480AB336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516F95-6A5E-83A3-367B-AE9350390B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9C0176-D0D5-AA65-95EA-7187C343A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320ED-45E7-9DB2-1E85-43DC47810F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847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EFA31-8D70-6DAD-E23F-CC8D2A2E2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93836D-25F9-5A35-EA8B-C554ED99FE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32E326-8DE6-F44A-30A0-87EEF9F2B5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7A3D1-4CB7-A0C2-66CB-5DC4E6F846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386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00CED-FF5B-F7BB-2D15-D9CC0CC85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502E12-BE6D-27F6-23BA-2D4D5E98F6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15521F-5291-0277-C07A-A30381F892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5FF69-0E65-C943-5E6E-33E40FE297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8617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F8BF5-2BDE-3CBE-2FA7-5EDBDBB17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D636F6-8CA9-AA70-B1D1-89D56A23F6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ADE632-4EC2-FF0C-D901-064648440A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0AB70-3AC7-973E-E18E-16EF9E8B90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587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7C74C-0B86-191E-71DD-E7FB79939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AA8DEB-7186-068F-4678-19C5672C84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B91C014-3DD6-1C26-483A-8D3FEA011C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2CB30B-F2FA-B7B0-24C8-DE5D1860BF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5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B11A7-AD63-1991-A314-D7CABC1D2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72125-01ED-884E-BDB6-B683F39686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A7CC12-D9E9-0F90-12F0-B6C948BD79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241FE-634B-2256-3B86-76AB91648F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217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D8BAA-5B0D-D8DC-8994-1BDD65810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DF7353-73A0-055D-A6F5-442A26FC63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AD2707-267C-AD6D-2A65-648846FC02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21483-AB3A-AC0A-D805-DECA207655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035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C477E-55A6-78CC-F6D2-987D57C53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3BF7D4-57F2-8500-337C-EC641AF2DA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22B032-983A-C213-608E-D6977E5C01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0E8E68-F84D-F3F5-C6B2-0C26223D66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67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CF8B5-66A8-E280-0368-4ECCFE569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4E758F-8AA0-CC14-8688-E93F70D4FC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474782-D18C-D6B6-9BF8-E5B31A4A5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C2433-DF4C-C390-60FE-FB7570A03D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58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69370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901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17765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9005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69747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156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91348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27279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18365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3530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42182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960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5386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1423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107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jp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g"/><Relationship Id="rId11" Type="http://schemas.openxmlformats.org/officeDocument/2006/relationships/image" Target="../media/image9.jpeg"/><Relationship Id="rId5" Type="http://schemas.openxmlformats.org/officeDocument/2006/relationships/image" Target="../media/image3.jpg"/><Relationship Id="rId10" Type="http://schemas.openxmlformats.org/officeDocument/2006/relationships/image" Target="../media/image8.jpg"/><Relationship Id="rId4" Type="http://schemas.openxmlformats.org/officeDocument/2006/relationships/image" Target="../media/image2.jpg"/><Relationship Id="rId9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6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94218" y="2919567"/>
            <a:ext cx="8581703" cy="191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fr-FR" sz="5400" b="0" i="0" u="none" strike="noStrike" baseline="0" dirty="0"/>
              <a:t>Classifiez des biens de</a:t>
            </a:r>
          </a:p>
          <a:p>
            <a:pPr algn="ctr"/>
            <a:r>
              <a:rPr lang="fr-FR" sz="5400" b="0" i="0" u="none" strike="noStrike" baseline="0" dirty="0"/>
              <a:t>consommation</a:t>
            </a:r>
            <a:endParaRPr lang="en-US" sz="11500" dirty="0"/>
          </a:p>
        </p:txBody>
      </p:sp>
      <p:sp>
        <p:nvSpPr>
          <p:cNvPr id="4" name="Text 1"/>
          <p:cNvSpPr/>
          <p:nvPr/>
        </p:nvSpPr>
        <p:spPr>
          <a:xfrm>
            <a:off x="5924586" y="6038872"/>
            <a:ext cx="3682401" cy="1850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i="1" dirty="0">
                <a:solidFill>
                  <a:srgbClr val="00B0F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Présente par :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Chaka KONE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Mahamadi Bassirou COMPAORE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Moussa DIAKITE</a:t>
            </a:r>
            <a:endParaRPr lang="en-US" sz="1750" b="1" dirty="0"/>
          </a:p>
        </p:txBody>
      </p:sp>
      <p:sp>
        <p:nvSpPr>
          <p:cNvPr id="5" name="Shape 2"/>
          <p:cNvSpPr/>
          <p:nvPr/>
        </p:nvSpPr>
        <p:spPr>
          <a:xfrm>
            <a:off x="6280190" y="5657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279EDFA-281F-FAD1-9FF6-03FC98D11A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"/>
            <a:ext cx="2685326" cy="223643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CB19683-2274-3CFC-6BC8-024C17F76F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5328" y="1"/>
            <a:ext cx="2981406" cy="223643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0D627FF9-8531-7E52-91FB-09E54B8FB8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" y="2236435"/>
            <a:ext cx="2685325" cy="2318524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F4A6A207-E746-1E59-D5FC-D6E15E806D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5329" y="2236436"/>
            <a:ext cx="2981406" cy="2318524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B5B1EDDA-7221-8A52-61AB-A539C63661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" y="4554959"/>
            <a:ext cx="2811791" cy="1824025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50358AF9-4483-2C74-93F6-252638BF9C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" y="6378890"/>
            <a:ext cx="5666732" cy="1850709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49E05259-BBD1-DBBB-4D5A-094EA98A8E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11794" y="4554961"/>
            <a:ext cx="2854940" cy="1824024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B40DB32D-54BA-BDC5-93D2-B768E2502736}"/>
              </a:ext>
            </a:extLst>
          </p:cNvPr>
          <p:cNvSpPr txBox="1"/>
          <p:nvPr/>
        </p:nvSpPr>
        <p:spPr>
          <a:xfrm>
            <a:off x="10377632" y="6024185"/>
            <a:ext cx="4166886" cy="1937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667"/>
              </a:spcAft>
              <a:buClrTx/>
              <a:buSzTx/>
              <a:buFontTx/>
              <a:buNone/>
              <a:tabLst/>
              <a:defRPr/>
            </a:pPr>
            <a:r>
              <a:rPr kumimoji="0" lang="fr-SN" sz="2333" b="1" i="1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Sous la supervision de :</a:t>
            </a:r>
            <a:endParaRPr kumimoji="0" lang="fr-FR" sz="2333" b="0" i="1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fr-FR" sz="1800" b="1" kern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1800" b="1" dirty="0">
                <a:effectLst/>
                <a:latin typeface="Helvetica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Mme. DIAW Mously 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Lead ML Engineer | </a:t>
            </a:r>
            <a:r>
              <a:rPr lang="en-US" sz="18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Experte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IA &amp; </a:t>
            </a:r>
            <a:r>
              <a:rPr lang="en-US" sz="18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MLOps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| Founder @SenIA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dirty="0"/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B44C6A0-DD4F-6274-EF1B-6E557F9D978F}"/>
              </a:ext>
            </a:extLst>
          </p:cNvPr>
          <p:cNvPicPr/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001" y="327669"/>
            <a:ext cx="1774785" cy="1426396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B2856873-7639-3BB0-1DCE-AAE2F3B84C30}"/>
              </a:ext>
            </a:extLst>
          </p:cNvPr>
          <p:cNvPicPr/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616" y="63662"/>
            <a:ext cx="1774784" cy="1615281"/>
          </a:xfrm>
          <a:prstGeom prst="rect">
            <a:avLst/>
          </a:prstGeom>
        </p:spPr>
      </p:pic>
      <p:pic>
        <p:nvPicPr>
          <p:cNvPr id="25" name="docshape3">
            <a:extLst>
              <a:ext uri="{FF2B5EF4-FFF2-40B4-BE49-F238E27FC236}">
                <a16:creationId xmlns:a16="http://schemas.microsoft.com/office/drawing/2014/main" id="{129F5730-940C-4367-8D1E-91F740FA9E41}"/>
              </a:ext>
            </a:extLst>
          </p:cNvPr>
          <p:cNvPicPr/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5416" y="1340725"/>
            <a:ext cx="1032075" cy="82668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ZoneTexte 20">
            <a:extLst>
              <a:ext uri="{FF2B5EF4-FFF2-40B4-BE49-F238E27FC236}">
                <a16:creationId xmlns:a16="http://schemas.microsoft.com/office/drawing/2014/main" id="{6CCC7655-5F8D-4D1E-979A-A971AEF92320}"/>
              </a:ext>
            </a:extLst>
          </p:cNvPr>
          <p:cNvSpPr txBox="1"/>
          <p:nvPr/>
        </p:nvSpPr>
        <p:spPr>
          <a:xfrm>
            <a:off x="7237070" y="-25188"/>
            <a:ext cx="6096000" cy="5529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667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République du Sénégal</a:t>
            </a: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7" name="ZoneTexte 5">
            <a:extLst>
              <a:ext uri="{FF2B5EF4-FFF2-40B4-BE49-F238E27FC236}">
                <a16:creationId xmlns:a16="http://schemas.microsoft.com/office/drawing/2014/main" id="{95E85D77-51CB-42BB-B841-C5BC11E8C99B}"/>
              </a:ext>
            </a:extLst>
          </p:cNvPr>
          <p:cNvSpPr txBox="1"/>
          <p:nvPr/>
        </p:nvSpPr>
        <p:spPr>
          <a:xfrm>
            <a:off x="9180356" y="563416"/>
            <a:ext cx="31524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 Peuple- Un But- Une Foi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48DE79E7-B062-4054-BFC7-353A6F561834}"/>
              </a:ext>
            </a:extLst>
          </p:cNvPr>
          <p:cNvSpPr txBox="1"/>
          <p:nvPr/>
        </p:nvSpPr>
        <p:spPr>
          <a:xfrm>
            <a:off x="8150895" y="894070"/>
            <a:ext cx="48276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Ministère de l’Economie, du Plan et de la Coopération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21E66AA-DE93-2EEF-2732-4A28791503F4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5C4A74B-2688-4FCB-8E46-BFC79E6EFA28}"/>
              </a:ext>
            </a:extLst>
          </p:cNvPr>
          <p:cNvSpPr txBox="1"/>
          <p:nvPr/>
        </p:nvSpPr>
        <p:spPr>
          <a:xfrm>
            <a:off x="3644900" y="3052971"/>
            <a:ext cx="6743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 dirty="0">
                <a:solidFill>
                  <a:schemeClr val="bg1"/>
                </a:solidFill>
              </a:rPr>
              <a:t>PRETRAITEMENT  </a:t>
            </a:r>
          </a:p>
          <a:p>
            <a:pPr algn="ctr"/>
            <a:r>
              <a:rPr lang="fr-FR" sz="6600" b="1" dirty="0">
                <a:solidFill>
                  <a:schemeClr val="bg1"/>
                </a:solidFill>
              </a:rPr>
              <a:t>DES  DONNEES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7B05D-C6DB-0561-6898-4A2520993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334F949-6B11-1AF2-E579-3A9909F6B788}"/>
              </a:ext>
            </a:extLst>
          </p:cNvPr>
          <p:cNvSpPr/>
          <p:nvPr/>
        </p:nvSpPr>
        <p:spPr>
          <a:xfrm>
            <a:off x="0" y="-176728"/>
            <a:ext cx="14630400" cy="852062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D4534E8-B4BE-B144-B4B2-D2AB8BF13552}"/>
              </a:ext>
            </a:extLst>
          </p:cNvPr>
          <p:cNvSpPr txBox="1"/>
          <p:nvPr/>
        </p:nvSpPr>
        <p:spPr>
          <a:xfrm>
            <a:off x="475026" y="23817"/>
            <a:ext cx="58368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bg1"/>
                </a:solidFill>
              </a:rPr>
              <a:t>Prétraitement des  textes</a:t>
            </a:r>
            <a:endParaRPr lang="fr-FR" sz="72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2B6233E1-E9B9-103F-6EDC-9CD37E46C3F5}"/>
              </a:ext>
            </a:extLst>
          </p:cNvPr>
          <p:cNvCxnSpPr/>
          <p:nvPr/>
        </p:nvCxnSpPr>
        <p:spPr>
          <a:xfrm>
            <a:off x="635000" y="870693"/>
            <a:ext cx="522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7462B824-5A72-E1B1-A51F-156E2537B2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5E306F8-EC2A-8CCC-30D0-5EBB1CDA9542}"/>
              </a:ext>
            </a:extLst>
          </p:cNvPr>
          <p:cNvSpPr txBox="1"/>
          <p:nvPr/>
        </p:nvSpPr>
        <p:spPr>
          <a:xfrm>
            <a:off x="635000" y="2171700"/>
            <a:ext cx="3187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Organisées sous forme d’arbre (sur 6</a:t>
            </a:r>
          </a:p>
          <a:p>
            <a:r>
              <a:rPr lang="fr-FR" dirty="0"/>
              <a:t>niveaux)</a:t>
            </a:r>
          </a:p>
          <a:p>
            <a:r>
              <a:rPr lang="fr-FR" dirty="0"/>
              <a:t>▪ 7 catégories de niveau 0 contenant</a:t>
            </a:r>
          </a:p>
          <a:p>
            <a:r>
              <a:rPr lang="fr-FR" dirty="0"/>
              <a:t>chacune 150 produits</a:t>
            </a:r>
          </a:p>
          <a:p>
            <a:r>
              <a:rPr lang="fr-FR" dirty="0"/>
              <a:t>▪ Nous nous focaliseront uniquement sur</a:t>
            </a:r>
          </a:p>
          <a:p>
            <a:r>
              <a:rPr lang="fr-FR" dirty="0"/>
              <a:t>les catégories produit de niveau 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1676B0-6F43-D119-36D0-D306E2FEE924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17DF80F-07E9-82F6-1C0F-2D1D0E9AB934}"/>
              </a:ext>
            </a:extLst>
          </p:cNvPr>
          <p:cNvSpPr txBox="1"/>
          <p:nvPr/>
        </p:nvSpPr>
        <p:spPr>
          <a:xfrm>
            <a:off x="330200" y="1260068"/>
            <a:ext cx="6680200" cy="61863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sz="3600" dirty="0"/>
              <a:t>Les étapes de prétraitement:</a:t>
            </a:r>
          </a:p>
          <a:p>
            <a:endParaRPr lang="fr-FR" sz="3600" dirty="0"/>
          </a:p>
          <a:p>
            <a:pPr marL="457200" indent="-457200">
              <a:buFontTx/>
              <a:buChar char="-"/>
            </a:pPr>
            <a:r>
              <a:rPr lang="fr-FR" sz="3600" dirty="0"/>
              <a:t>Suppression des ponctuations</a:t>
            </a:r>
          </a:p>
          <a:p>
            <a:pPr marL="457200" indent="-457200">
              <a:buFontTx/>
              <a:buChar char="-"/>
            </a:pPr>
            <a:r>
              <a:rPr lang="fr-FR" sz="3600" dirty="0" err="1"/>
              <a:t>Tokenization</a:t>
            </a:r>
            <a:endParaRPr lang="fr-FR" sz="3600" dirty="0"/>
          </a:p>
          <a:p>
            <a:pPr marL="457200" indent="-457200">
              <a:buFontTx/>
              <a:buChar char="-"/>
            </a:pPr>
            <a:r>
              <a:rPr lang="fr-FR" sz="3600" dirty="0"/>
              <a:t>Suppression des </a:t>
            </a:r>
            <a:r>
              <a:rPr lang="fr-FR" sz="3600" dirty="0" err="1"/>
              <a:t>tokens</a:t>
            </a:r>
            <a:r>
              <a:rPr lang="fr-FR" sz="3600" dirty="0"/>
              <a:t> de taille &lt; 2</a:t>
            </a:r>
          </a:p>
          <a:p>
            <a:pPr marL="457200" indent="-457200">
              <a:buFontTx/>
              <a:buChar char="-"/>
            </a:pPr>
            <a:r>
              <a:rPr lang="fr-FR" sz="3600" dirty="0"/>
              <a:t>Suppression des </a:t>
            </a:r>
            <a:r>
              <a:rPr lang="fr-FR" sz="3600" dirty="0" err="1"/>
              <a:t>stopwords</a:t>
            </a:r>
            <a:endParaRPr lang="fr-FR" sz="3600" dirty="0"/>
          </a:p>
          <a:p>
            <a:pPr marL="457200" indent="-457200">
              <a:buFontTx/>
              <a:buChar char="-"/>
            </a:pPr>
            <a:r>
              <a:rPr lang="fr-FR" sz="3600" dirty="0" err="1"/>
              <a:t>Stemming</a:t>
            </a:r>
            <a:endParaRPr lang="fr-FR" sz="3600" dirty="0"/>
          </a:p>
          <a:p>
            <a:pPr marL="457200" indent="-457200">
              <a:buFontTx/>
              <a:buChar char="-"/>
            </a:pPr>
            <a:r>
              <a:rPr lang="fr-FR" sz="3600" dirty="0" err="1"/>
              <a:t>Lemmatization</a:t>
            </a:r>
            <a:endParaRPr lang="fr-FR" sz="3600" dirty="0"/>
          </a:p>
          <a:p>
            <a:r>
              <a:rPr lang="fr-FR" sz="3600" dirty="0"/>
              <a:t>- Conversion des mots en vecteurs de </a:t>
            </a:r>
            <a:r>
              <a:rPr lang="fr-FR" sz="3600" dirty="0" err="1"/>
              <a:t>features</a:t>
            </a:r>
            <a:r>
              <a:rPr lang="fr-FR" sz="3600" dirty="0"/>
              <a:t> (BOW, TF-IDF)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0715C91-02CC-E959-C70E-6DF9AEB10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304800"/>
            <a:ext cx="7010400" cy="7141575"/>
          </a:xfrm>
          <a:prstGeom prst="rect">
            <a:avLst/>
          </a:prstGeom>
        </p:spPr>
      </p:pic>
      <p:sp>
        <p:nvSpPr>
          <p:cNvPr id="4" name="Organigramme : Connecteur 3">
            <a:extLst>
              <a:ext uri="{FF2B5EF4-FFF2-40B4-BE49-F238E27FC236}">
                <a16:creationId xmlns:a16="http://schemas.microsoft.com/office/drawing/2014/main" id="{B58745DB-CD4B-BEB0-E04D-857BD71E87F4}"/>
              </a:ext>
            </a:extLst>
          </p:cNvPr>
          <p:cNvSpPr/>
          <p:nvPr/>
        </p:nvSpPr>
        <p:spPr>
          <a:xfrm>
            <a:off x="13596395" y="7446375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01602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BC8A0-F65C-EFAF-2E01-2FD0557266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76A2427-CCD0-A284-DC40-12F38A9465FA}"/>
              </a:ext>
            </a:extLst>
          </p:cNvPr>
          <p:cNvSpPr/>
          <p:nvPr/>
        </p:nvSpPr>
        <p:spPr>
          <a:xfrm>
            <a:off x="0" y="-17672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6E3A5AC-DD97-5F66-FD07-7D046137010E}"/>
              </a:ext>
            </a:extLst>
          </p:cNvPr>
          <p:cNvSpPr txBox="1"/>
          <p:nvPr/>
        </p:nvSpPr>
        <p:spPr>
          <a:xfrm>
            <a:off x="475026" y="23817"/>
            <a:ext cx="5836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Fréquence des mots/catégorie</a:t>
            </a:r>
            <a:endParaRPr lang="fr-FR" sz="138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53A30BB-8FCF-18C9-750C-0F2628B8C746}"/>
              </a:ext>
            </a:extLst>
          </p:cNvPr>
          <p:cNvCxnSpPr/>
          <p:nvPr/>
        </p:nvCxnSpPr>
        <p:spPr>
          <a:xfrm>
            <a:off x="635000" y="870693"/>
            <a:ext cx="55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D476AADF-A605-AB1F-A4EA-988BB76020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1858F7-F532-117A-DAEF-94778A6AC9E1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A7A6B05-ED2D-5976-6D2F-59DCD1E34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932248"/>
            <a:ext cx="8305800" cy="321491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CF7D12E-B780-C78B-0B98-2F803B12B6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600" y="4347707"/>
            <a:ext cx="8305800" cy="321491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291B4720-4FEA-43C3-8D29-213D8F83283B}"/>
              </a:ext>
            </a:extLst>
          </p:cNvPr>
          <p:cNvSpPr txBox="1"/>
          <p:nvPr/>
        </p:nvSpPr>
        <p:spPr>
          <a:xfrm>
            <a:off x="534043" y="1433639"/>
            <a:ext cx="525651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i="1" dirty="0">
                <a:solidFill>
                  <a:schemeClr val="bg1"/>
                </a:solidFill>
              </a:rPr>
              <a:t>▪  </a:t>
            </a:r>
            <a:r>
              <a:rPr lang="fr-FR" sz="3600" i="1" dirty="0" err="1">
                <a:solidFill>
                  <a:schemeClr val="bg1"/>
                </a:solidFill>
              </a:rPr>
              <a:t>Wordcloud</a:t>
            </a:r>
            <a:r>
              <a:rPr lang="fr-FR" sz="3600" i="1" dirty="0">
                <a:solidFill>
                  <a:schemeClr val="bg1"/>
                </a:solidFill>
              </a:rPr>
              <a:t> des 30 mots les plus fréquents</a:t>
            </a:r>
          </a:p>
          <a:p>
            <a:r>
              <a:rPr lang="fr-FR" sz="3600" i="1" dirty="0">
                <a:solidFill>
                  <a:schemeClr val="bg1"/>
                </a:solidFill>
              </a:rPr>
              <a:t>par catégorie produit de niveau 0</a:t>
            </a:r>
          </a:p>
          <a:p>
            <a:endParaRPr lang="fr-FR" sz="3600" i="1" dirty="0">
              <a:solidFill>
                <a:schemeClr val="bg1"/>
              </a:solidFill>
            </a:endParaRPr>
          </a:p>
          <a:p>
            <a:r>
              <a:rPr lang="fr-FR" sz="3600" i="1" dirty="0">
                <a:solidFill>
                  <a:schemeClr val="bg1"/>
                </a:solidFill>
              </a:rPr>
              <a:t>▪  Les mots les plus utilisés par catégorie de</a:t>
            </a:r>
          </a:p>
          <a:p>
            <a:r>
              <a:rPr lang="fr-FR" sz="3600" i="1" dirty="0">
                <a:solidFill>
                  <a:schemeClr val="bg1"/>
                </a:solidFill>
              </a:rPr>
              <a:t>niveau 0 sont majoritairement distincts</a:t>
            </a:r>
          </a:p>
        </p:txBody>
      </p:sp>
      <p:sp>
        <p:nvSpPr>
          <p:cNvPr id="4" name="Organigramme : Connecteur 3">
            <a:extLst>
              <a:ext uri="{FF2B5EF4-FFF2-40B4-BE49-F238E27FC236}">
                <a16:creationId xmlns:a16="http://schemas.microsoft.com/office/drawing/2014/main" id="{A18488AC-2475-7FEA-DB93-633ED1D8C36A}"/>
              </a:ext>
            </a:extLst>
          </p:cNvPr>
          <p:cNvSpPr/>
          <p:nvPr/>
        </p:nvSpPr>
        <p:spPr>
          <a:xfrm>
            <a:off x="13883832" y="7369966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069244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5700D-EC42-B50A-15FE-9F62543AD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C64FC2B-87AE-2988-C52B-81024AB34DDB}"/>
              </a:ext>
            </a:extLst>
          </p:cNvPr>
          <p:cNvSpPr/>
          <p:nvPr/>
        </p:nvSpPr>
        <p:spPr>
          <a:xfrm>
            <a:off x="0" y="-34182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70F1BC0-70A2-928C-1B66-46EE38E6982A}"/>
              </a:ext>
            </a:extLst>
          </p:cNvPr>
          <p:cNvSpPr txBox="1"/>
          <p:nvPr/>
        </p:nvSpPr>
        <p:spPr>
          <a:xfrm>
            <a:off x="475026" y="23817"/>
            <a:ext cx="58368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bg1"/>
                </a:solidFill>
              </a:rPr>
              <a:t>Prétraitement des  images</a:t>
            </a:r>
            <a:endParaRPr lang="fr-FR" sz="72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21731747-9826-8484-EBC7-15A5408B458A}"/>
              </a:ext>
            </a:extLst>
          </p:cNvPr>
          <p:cNvCxnSpPr/>
          <p:nvPr/>
        </p:nvCxnSpPr>
        <p:spPr>
          <a:xfrm>
            <a:off x="635000" y="870693"/>
            <a:ext cx="54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AB013C14-CC3F-579B-D39C-737A9C2434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05A3A23-EA65-D856-91E4-8A73A966841B}"/>
              </a:ext>
            </a:extLst>
          </p:cNvPr>
          <p:cNvSpPr txBox="1"/>
          <p:nvPr/>
        </p:nvSpPr>
        <p:spPr>
          <a:xfrm>
            <a:off x="635000" y="2171700"/>
            <a:ext cx="3187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Organisées sous forme d’arbre (sur 6</a:t>
            </a:r>
          </a:p>
          <a:p>
            <a:r>
              <a:rPr lang="fr-FR" dirty="0"/>
              <a:t>niveaux)</a:t>
            </a:r>
          </a:p>
          <a:p>
            <a:r>
              <a:rPr lang="fr-FR" dirty="0"/>
              <a:t>▪ 7 catégories de niveau 0 contenant</a:t>
            </a:r>
          </a:p>
          <a:p>
            <a:r>
              <a:rPr lang="fr-FR" dirty="0"/>
              <a:t>chacune 150 produits</a:t>
            </a:r>
          </a:p>
          <a:p>
            <a:r>
              <a:rPr lang="fr-FR" dirty="0"/>
              <a:t>▪ Nous nous focaliseront uniquement sur</a:t>
            </a:r>
          </a:p>
          <a:p>
            <a:r>
              <a:rPr lang="fr-FR" dirty="0"/>
              <a:t>les catégories produit de niveau 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AFF6F4-6D06-F9D0-7278-34F0D8922B46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85C1773-C884-6424-2D38-1EEB51793B16}"/>
              </a:ext>
            </a:extLst>
          </p:cNvPr>
          <p:cNvSpPr txBox="1"/>
          <p:nvPr/>
        </p:nvSpPr>
        <p:spPr>
          <a:xfrm>
            <a:off x="381000" y="1059879"/>
            <a:ext cx="7251700" cy="600164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3200" dirty="0"/>
              <a:t> Le traitement sera effectué en 5 étapes : </a:t>
            </a:r>
          </a:p>
          <a:p>
            <a:r>
              <a:rPr lang="fr-FR" sz="3200" dirty="0"/>
              <a:t>  - Correction de l'exposition (étirement d'histogramme)   </a:t>
            </a:r>
          </a:p>
          <a:p>
            <a:r>
              <a:rPr lang="fr-FR" sz="3200" dirty="0"/>
              <a:t> </a:t>
            </a:r>
          </a:p>
          <a:p>
            <a:r>
              <a:rPr lang="fr-FR" sz="3200" dirty="0"/>
              <a:t> - Correction du contraste (égalisation d'histogramme)       </a:t>
            </a:r>
          </a:p>
          <a:p>
            <a:endParaRPr lang="fr-FR" sz="3200" dirty="0"/>
          </a:p>
          <a:p>
            <a:r>
              <a:rPr lang="fr-FR" sz="3200" dirty="0"/>
              <a:t> - Réduction du bruit (filtre)    </a:t>
            </a:r>
          </a:p>
          <a:p>
            <a:endParaRPr lang="fr-FR" sz="3200" dirty="0"/>
          </a:p>
          <a:p>
            <a:r>
              <a:rPr lang="fr-FR" sz="3200" dirty="0"/>
              <a:t>-  Conversion en niveau de gris      </a:t>
            </a:r>
          </a:p>
          <a:p>
            <a:r>
              <a:rPr lang="fr-FR" sz="3200" dirty="0"/>
              <a:t>  </a:t>
            </a:r>
          </a:p>
          <a:p>
            <a:r>
              <a:rPr lang="fr-FR" sz="3200" dirty="0"/>
              <a:t>-  Redimensionnement (en 224 * 224)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0985514-66FD-08D9-E31B-B2109BA36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478" y="1059879"/>
            <a:ext cx="5842322" cy="6001643"/>
          </a:xfrm>
          <a:prstGeom prst="rect">
            <a:avLst/>
          </a:prstGeom>
        </p:spPr>
      </p:pic>
      <p:sp>
        <p:nvSpPr>
          <p:cNvPr id="5" name="Organigramme : Connecteur 4">
            <a:extLst>
              <a:ext uri="{FF2B5EF4-FFF2-40B4-BE49-F238E27FC236}">
                <a16:creationId xmlns:a16="http://schemas.microsoft.com/office/drawing/2014/main" id="{0ECC3F5A-4415-EC48-38C6-947BDC178E13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273789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DED388-FB16-1B85-C562-377C29CE2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3D325F5-49AB-0C36-0222-3759B4216E45}"/>
              </a:ext>
            </a:extLst>
          </p:cNvPr>
          <p:cNvSpPr/>
          <p:nvPr/>
        </p:nvSpPr>
        <p:spPr>
          <a:xfrm>
            <a:off x="0" y="-34182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F1C4D4B-FEE9-1D15-6204-4B3C7C74B739}"/>
              </a:ext>
            </a:extLst>
          </p:cNvPr>
          <p:cNvSpPr txBox="1"/>
          <p:nvPr/>
        </p:nvSpPr>
        <p:spPr>
          <a:xfrm>
            <a:off x="475026" y="23817"/>
            <a:ext cx="58368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bg1"/>
                </a:solidFill>
              </a:rPr>
              <a:t>Prétraitement des  images</a:t>
            </a:r>
            <a:endParaRPr lang="fr-FR" sz="72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78A6E84E-A7D8-F1DF-D85B-C713C16613B9}"/>
              </a:ext>
            </a:extLst>
          </p:cNvPr>
          <p:cNvCxnSpPr/>
          <p:nvPr/>
        </p:nvCxnSpPr>
        <p:spPr>
          <a:xfrm>
            <a:off x="635000" y="870693"/>
            <a:ext cx="54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B2ED727A-53A3-A850-FE47-CFFC91117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BD5FAAB-A2D4-90D2-9D56-585A41F72BAC}"/>
              </a:ext>
            </a:extLst>
          </p:cNvPr>
          <p:cNvSpPr txBox="1"/>
          <p:nvPr/>
        </p:nvSpPr>
        <p:spPr>
          <a:xfrm>
            <a:off x="635000" y="2171700"/>
            <a:ext cx="3187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Organisées sous forme d’arbre (sur 6</a:t>
            </a:r>
          </a:p>
          <a:p>
            <a:r>
              <a:rPr lang="fr-FR" dirty="0"/>
              <a:t>niveaux)</a:t>
            </a:r>
          </a:p>
          <a:p>
            <a:r>
              <a:rPr lang="fr-FR" dirty="0"/>
              <a:t>▪ 7 catégories de niveau 0 contenant</a:t>
            </a:r>
          </a:p>
          <a:p>
            <a:r>
              <a:rPr lang="fr-FR" dirty="0"/>
              <a:t>chacune 150 produits</a:t>
            </a:r>
          </a:p>
          <a:p>
            <a:r>
              <a:rPr lang="fr-FR" dirty="0"/>
              <a:t>▪ Nous nous focaliseront uniquement sur</a:t>
            </a:r>
          </a:p>
          <a:p>
            <a:r>
              <a:rPr lang="fr-FR" dirty="0"/>
              <a:t>les catégories produit de niveau 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2ED875-CF50-0F16-D56D-C169A4C4F045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4A96800-998B-7A06-E5C8-7FE373761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61" y="2818031"/>
            <a:ext cx="6759389" cy="233817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BA3EE03-BCAF-FC35-BCE4-263A3E4AE1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1960" y="2818031"/>
            <a:ext cx="6878440" cy="2338170"/>
          </a:xfrm>
          <a:prstGeom prst="rect">
            <a:avLst/>
          </a:prstGeom>
        </p:spPr>
      </p:pic>
      <p:sp>
        <p:nvSpPr>
          <p:cNvPr id="5" name="Flèche : droite 4">
            <a:extLst>
              <a:ext uri="{FF2B5EF4-FFF2-40B4-BE49-F238E27FC236}">
                <a16:creationId xmlns:a16="http://schemas.microsoft.com/office/drawing/2014/main" id="{29E4D3D2-C96F-212C-C76A-8F5710BA3AFA}"/>
              </a:ext>
            </a:extLst>
          </p:cNvPr>
          <p:cNvSpPr/>
          <p:nvPr/>
        </p:nvSpPr>
        <p:spPr>
          <a:xfrm>
            <a:off x="6939160" y="3772972"/>
            <a:ext cx="812800" cy="48260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CD4D0E7-C281-6313-CF0C-FBDAF2150D3D}"/>
              </a:ext>
            </a:extLst>
          </p:cNvPr>
          <p:cNvSpPr txBox="1"/>
          <p:nvPr/>
        </p:nvSpPr>
        <p:spPr>
          <a:xfrm>
            <a:off x="1155700" y="1812955"/>
            <a:ext cx="355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Image originale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8009048-A1F0-650D-7515-531CB3690948}"/>
              </a:ext>
            </a:extLst>
          </p:cNvPr>
          <p:cNvSpPr txBox="1"/>
          <p:nvPr/>
        </p:nvSpPr>
        <p:spPr>
          <a:xfrm>
            <a:off x="8978900" y="1597511"/>
            <a:ext cx="4495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Image après correction</a:t>
            </a:r>
          </a:p>
          <a:p>
            <a:pPr algn="ctr"/>
            <a:r>
              <a:rPr lang="fr-FR" sz="3200" dirty="0">
                <a:solidFill>
                  <a:schemeClr val="bg1"/>
                </a:solidFill>
              </a:rPr>
              <a:t> de  l’exposition</a:t>
            </a:r>
            <a:endParaRPr lang="fr-FR" sz="5400" dirty="0">
              <a:solidFill>
                <a:schemeClr val="bg1"/>
              </a:solidFill>
            </a:endParaRPr>
          </a:p>
        </p:txBody>
      </p: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110BB48B-4A5F-7729-1AA2-599D6FE43A17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Organigramme : Connecteur 3">
            <a:extLst>
              <a:ext uri="{FF2B5EF4-FFF2-40B4-BE49-F238E27FC236}">
                <a16:creationId xmlns:a16="http://schemas.microsoft.com/office/drawing/2014/main" id="{D46DCA52-8B9B-AE69-1BB2-0BC1EF6F5592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90093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F7D17-66A9-9B2B-80CE-8A6DDA495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B337223-C9E7-AE4F-C03B-FEB73EC21429}"/>
              </a:ext>
            </a:extLst>
          </p:cNvPr>
          <p:cNvSpPr/>
          <p:nvPr/>
        </p:nvSpPr>
        <p:spPr>
          <a:xfrm>
            <a:off x="0" y="-34182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CBE4505-3E4B-CCE6-570C-8AEDCDA305C1}"/>
              </a:ext>
            </a:extLst>
          </p:cNvPr>
          <p:cNvSpPr txBox="1"/>
          <p:nvPr/>
        </p:nvSpPr>
        <p:spPr>
          <a:xfrm>
            <a:off x="475026" y="23817"/>
            <a:ext cx="58368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bg1"/>
                </a:solidFill>
              </a:rPr>
              <a:t>Prétraitement des  images</a:t>
            </a:r>
            <a:endParaRPr lang="fr-FR" sz="72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7813E163-1AEC-3058-F8ED-F2FCAE3699E0}"/>
              </a:ext>
            </a:extLst>
          </p:cNvPr>
          <p:cNvCxnSpPr/>
          <p:nvPr/>
        </p:nvCxnSpPr>
        <p:spPr>
          <a:xfrm>
            <a:off x="635000" y="870693"/>
            <a:ext cx="54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86DED5C7-F808-AC00-D587-6E245EF5D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3144DE0-F008-2ECF-DF58-9FBA448D97DE}"/>
              </a:ext>
            </a:extLst>
          </p:cNvPr>
          <p:cNvSpPr txBox="1"/>
          <p:nvPr/>
        </p:nvSpPr>
        <p:spPr>
          <a:xfrm>
            <a:off x="635000" y="2171700"/>
            <a:ext cx="3187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Organisées sous forme d’arbre (sur 6</a:t>
            </a:r>
          </a:p>
          <a:p>
            <a:r>
              <a:rPr lang="fr-FR" dirty="0"/>
              <a:t>niveaux)</a:t>
            </a:r>
          </a:p>
          <a:p>
            <a:r>
              <a:rPr lang="fr-FR" dirty="0"/>
              <a:t>▪ 7 catégories de niveau 0 contenant</a:t>
            </a:r>
          </a:p>
          <a:p>
            <a:r>
              <a:rPr lang="fr-FR" dirty="0"/>
              <a:t>chacune 150 produits</a:t>
            </a:r>
          </a:p>
          <a:p>
            <a:r>
              <a:rPr lang="fr-FR" dirty="0"/>
              <a:t>▪ Nous nous focaliseront uniquement sur</a:t>
            </a:r>
          </a:p>
          <a:p>
            <a:r>
              <a:rPr lang="fr-FR" dirty="0"/>
              <a:t>les catégories produit de niveau 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9938D6-0B51-CA10-4AB8-5B2F4E0B4D4F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Flèche : droite 4">
            <a:extLst>
              <a:ext uri="{FF2B5EF4-FFF2-40B4-BE49-F238E27FC236}">
                <a16:creationId xmlns:a16="http://schemas.microsoft.com/office/drawing/2014/main" id="{737370C6-9FB2-5C0E-4E54-4CA06898A04B}"/>
              </a:ext>
            </a:extLst>
          </p:cNvPr>
          <p:cNvSpPr/>
          <p:nvPr/>
        </p:nvSpPr>
        <p:spPr>
          <a:xfrm>
            <a:off x="6939160" y="3772972"/>
            <a:ext cx="812800" cy="48260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3111220-7C77-DF24-6E49-06576D24162F}"/>
              </a:ext>
            </a:extLst>
          </p:cNvPr>
          <p:cNvSpPr txBox="1"/>
          <p:nvPr/>
        </p:nvSpPr>
        <p:spPr>
          <a:xfrm>
            <a:off x="635000" y="1615579"/>
            <a:ext cx="4495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Image après correction </a:t>
            </a:r>
          </a:p>
          <a:p>
            <a:pPr algn="ctr"/>
            <a:r>
              <a:rPr lang="fr-FR" sz="2800" dirty="0">
                <a:solidFill>
                  <a:schemeClr val="bg1"/>
                </a:solidFill>
              </a:rPr>
              <a:t>Du contraste</a:t>
            </a:r>
            <a:endParaRPr lang="fr-FR" sz="7200" dirty="0">
              <a:solidFill>
                <a:schemeClr val="bg1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35AEA37-BF2B-AFFA-542D-0FC35C83F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1" y="2708677"/>
            <a:ext cx="6693708" cy="214272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4CAB0B1-99B7-D6B5-AF31-E8D2E190C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1960" y="2708678"/>
            <a:ext cx="6817720" cy="2142719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761DB28B-AA67-E42F-FD9A-6C5809102B03}"/>
              </a:ext>
            </a:extLst>
          </p:cNvPr>
          <p:cNvSpPr txBox="1"/>
          <p:nvPr/>
        </p:nvSpPr>
        <p:spPr>
          <a:xfrm>
            <a:off x="9105900" y="1615578"/>
            <a:ext cx="4495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Image après réduction </a:t>
            </a:r>
          </a:p>
          <a:p>
            <a:pPr algn="ctr"/>
            <a:r>
              <a:rPr lang="fr-FR" sz="2800" dirty="0">
                <a:solidFill>
                  <a:schemeClr val="bg1"/>
                </a:solidFill>
              </a:rPr>
              <a:t>Du bruit (filtre)</a:t>
            </a:r>
            <a:endParaRPr lang="fr-FR" sz="9600" dirty="0">
              <a:solidFill>
                <a:schemeClr val="bg1"/>
              </a:solidFill>
            </a:endParaRP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4D657BF9-5E50-AB53-E25B-2AFE37B6CB2F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Organigramme : Connecteur 3">
            <a:extLst>
              <a:ext uri="{FF2B5EF4-FFF2-40B4-BE49-F238E27FC236}">
                <a16:creationId xmlns:a16="http://schemas.microsoft.com/office/drawing/2014/main" id="{23EC9CF1-1160-E13E-CE52-E7895DD3ECEA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877289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6853C-667A-0A61-E36B-8902E1FEC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859665E-A2B4-F544-8AE0-85CEF52B9BFD}"/>
              </a:ext>
            </a:extLst>
          </p:cNvPr>
          <p:cNvSpPr/>
          <p:nvPr/>
        </p:nvSpPr>
        <p:spPr>
          <a:xfrm>
            <a:off x="-12700" y="-34182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78F179F-6C16-AD35-05CF-55B9ECB24EFF}"/>
              </a:ext>
            </a:extLst>
          </p:cNvPr>
          <p:cNvSpPr txBox="1"/>
          <p:nvPr/>
        </p:nvSpPr>
        <p:spPr>
          <a:xfrm>
            <a:off x="475026" y="23817"/>
            <a:ext cx="58368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bg1"/>
                </a:solidFill>
              </a:rPr>
              <a:t>Prétraitement des  images</a:t>
            </a:r>
            <a:endParaRPr lang="fr-FR" sz="72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2BCE296D-A711-60BB-7C25-8FDE835430D1}"/>
              </a:ext>
            </a:extLst>
          </p:cNvPr>
          <p:cNvCxnSpPr/>
          <p:nvPr/>
        </p:nvCxnSpPr>
        <p:spPr>
          <a:xfrm>
            <a:off x="635000" y="870693"/>
            <a:ext cx="54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5CA5C160-E3C6-A286-B5D7-B18E3AA27D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CAF45C-C31E-7D41-F6B7-59FB865704E6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Flèche : droite 4">
            <a:extLst>
              <a:ext uri="{FF2B5EF4-FFF2-40B4-BE49-F238E27FC236}">
                <a16:creationId xmlns:a16="http://schemas.microsoft.com/office/drawing/2014/main" id="{EC350DFD-429D-E391-8A0E-1714C153EF0A}"/>
              </a:ext>
            </a:extLst>
          </p:cNvPr>
          <p:cNvSpPr/>
          <p:nvPr/>
        </p:nvSpPr>
        <p:spPr>
          <a:xfrm>
            <a:off x="6939160" y="3772972"/>
            <a:ext cx="812800" cy="48260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E7EFDFF-CA95-C4EE-6E67-588EE3F6947D}"/>
              </a:ext>
            </a:extLst>
          </p:cNvPr>
          <p:cNvSpPr txBox="1"/>
          <p:nvPr/>
        </p:nvSpPr>
        <p:spPr>
          <a:xfrm>
            <a:off x="939800" y="1897694"/>
            <a:ext cx="388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Image après conversion en niveau de gris</a:t>
            </a:r>
            <a:endParaRPr lang="fr-FR" sz="4800" dirty="0">
              <a:solidFill>
                <a:schemeClr val="bg1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4E14183-B725-315D-9149-DA841D51019C}"/>
              </a:ext>
            </a:extLst>
          </p:cNvPr>
          <p:cNvSpPr txBox="1"/>
          <p:nvPr/>
        </p:nvSpPr>
        <p:spPr>
          <a:xfrm>
            <a:off x="8978900" y="1597511"/>
            <a:ext cx="4495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Image après</a:t>
            </a:r>
          </a:p>
          <a:p>
            <a:pPr algn="ctr"/>
            <a:r>
              <a:rPr lang="fr-FR" sz="2800" dirty="0">
                <a:solidFill>
                  <a:schemeClr val="bg1"/>
                </a:solidFill>
              </a:rPr>
              <a:t>redimensionnement</a:t>
            </a:r>
          </a:p>
          <a:p>
            <a:pPr algn="ctr"/>
            <a:r>
              <a:rPr lang="fr-FR" sz="2800" dirty="0">
                <a:solidFill>
                  <a:schemeClr val="bg1"/>
                </a:solidFill>
              </a:rPr>
              <a:t>(224*224)</a:t>
            </a:r>
            <a:endParaRPr lang="fr-FR" sz="7200" dirty="0">
              <a:solidFill>
                <a:schemeClr val="bg1"/>
              </a:solidFill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9954C56-4495-0B5E-7BA4-359D1D21F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65" y="3173478"/>
            <a:ext cx="6565900" cy="193273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017066D1-F177-8DEF-DBF5-44118660F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1960" y="3173477"/>
            <a:ext cx="6878440" cy="1932731"/>
          </a:xfrm>
          <a:prstGeom prst="rect">
            <a:avLst/>
          </a:prstGeom>
        </p:spPr>
      </p:pic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A4D848CA-382E-C4DB-79EF-25D46B2700FF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A73A5A04-661C-EA1C-F393-47C58D57795B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683251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18EC23-FD0E-B8BD-BDB2-C70002E2A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355D4D2-4619-7D60-FB9C-BAB02BEAB9C4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5C2A134-BA01-A6E3-C95C-19D9DC397AAB}"/>
              </a:ext>
            </a:extLst>
          </p:cNvPr>
          <p:cNvSpPr txBox="1"/>
          <p:nvPr/>
        </p:nvSpPr>
        <p:spPr>
          <a:xfrm>
            <a:off x="3644900" y="3052971"/>
            <a:ext cx="6743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 dirty="0">
                <a:solidFill>
                  <a:schemeClr val="bg1"/>
                </a:solidFill>
              </a:rPr>
              <a:t>EXTRACTIONS DES </a:t>
            </a:r>
          </a:p>
          <a:p>
            <a:pPr algn="ctr"/>
            <a:r>
              <a:rPr lang="fr-FR" sz="6600" b="1" dirty="0">
                <a:solidFill>
                  <a:schemeClr val="bg1"/>
                </a:solidFill>
              </a:rPr>
              <a:t>FEATURES</a:t>
            </a:r>
            <a:endParaRPr lang="fr-FR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489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A16CE-48FD-83FA-BFC9-989C543ADE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BE434AD-F9E1-6BCF-85F8-849CDA8924CE}"/>
              </a:ext>
            </a:extLst>
          </p:cNvPr>
          <p:cNvSpPr/>
          <p:nvPr/>
        </p:nvSpPr>
        <p:spPr>
          <a:xfrm>
            <a:off x="0" y="-34182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BF67FA7-59B9-4A5C-FB46-0958025BF535}"/>
              </a:ext>
            </a:extLst>
          </p:cNvPr>
          <p:cNvSpPr txBox="1"/>
          <p:nvPr/>
        </p:nvSpPr>
        <p:spPr>
          <a:xfrm>
            <a:off x="555013" y="47546"/>
            <a:ext cx="5559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EXTRACTIONS DES FEATURES</a:t>
            </a:r>
            <a:endParaRPr lang="fr-FR" sz="3200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3C19F181-7D2C-8E7A-BFF3-1F45CE56A138}"/>
              </a:ext>
            </a:extLst>
          </p:cNvPr>
          <p:cNvCxnSpPr/>
          <p:nvPr/>
        </p:nvCxnSpPr>
        <p:spPr>
          <a:xfrm>
            <a:off x="635000" y="870693"/>
            <a:ext cx="54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25BF4679-09B0-97A3-4F05-4CAE86AB02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F45E5C-5120-8A17-BB9E-F5CC29305EA2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0DD9204E-C5DA-72E7-2D0F-069134B810F1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0A667B28-19B1-A9A8-65B1-59C7726107E4}"/>
              </a:ext>
            </a:extLst>
          </p:cNvPr>
          <p:cNvSpPr txBox="1"/>
          <p:nvPr/>
        </p:nvSpPr>
        <p:spPr>
          <a:xfrm>
            <a:off x="635000" y="2124208"/>
            <a:ext cx="4826643" cy="58477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fr-FR" sz="3200" dirty="0" err="1">
                <a:solidFill>
                  <a:schemeClr val="bg1"/>
                </a:solidFill>
              </a:rPr>
              <a:t>Extration</a:t>
            </a:r>
            <a:r>
              <a:rPr lang="fr-FR" sz="3200" dirty="0">
                <a:solidFill>
                  <a:schemeClr val="bg1"/>
                </a:solidFill>
              </a:rPr>
              <a:t> de </a:t>
            </a:r>
            <a:r>
              <a:rPr lang="fr-FR" sz="3200" dirty="0" err="1">
                <a:solidFill>
                  <a:schemeClr val="bg1"/>
                </a:solidFill>
              </a:rPr>
              <a:t>feature</a:t>
            </a:r>
            <a:r>
              <a:rPr lang="fr-FR" sz="3200" dirty="0">
                <a:solidFill>
                  <a:schemeClr val="bg1"/>
                </a:solidFill>
              </a:rPr>
              <a:t> testes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1F874FE-BDDD-5EF4-EBD6-421EA1E68803}"/>
              </a:ext>
            </a:extLst>
          </p:cNvPr>
          <p:cNvSpPr txBox="1"/>
          <p:nvPr/>
        </p:nvSpPr>
        <p:spPr>
          <a:xfrm>
            <a:off x="555013" y="4367480"/>
            <a:ext cx="4826643" cy="58477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fr-FR" sz="3200" dirty="0" err="1">
                <a:solidFill>
                  <a:schemeClr val="bg1"/>
                </a:solidFill>
              </a:rPr>
              <a:t>Extration</a:t>
            </a:r>
            <a:r>
              <a:rPr lang="fr-FR" sz="3200" dirty="0">
                <a:solidFill>
                  <a:schemeClr val="bg1"/>
                </a:solidFill>
              </a:rPr>
              <a:t> de </a:t>
            </a:r>
            <a:r>
              <a:rPr lang="fr-FR" sz="3200" dirty="0" err="1">
                <a:solidFill>
                  <a:schemeClr val="bg1"/>
                </a:solidFill>
              </a:rPr>
              <a:t>feature</a:t>
            </a:r>
            <a:r>
              <a:rPr lang="fr-FR" sz="3200" dirty="0">
                <a:solidFill>
                  <a:schemeClr val="bg1"/>
                </a:solidFill>
              </a:rPr>
              <a:t> images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AC685F1-A2F3-EDB8-89D9-378DB59892C6}"/>
              </a:ext>
            </a:extLst>
          </p:cNvPr>
          <p:cNvSpPr txBox="1"/>
          <p:nvPr/>
        </p:nvSpPr>
        <p:spPr>
          <a:xfrm>
            <a:off x="7315200" y="3946967"/>
            <a:ext cx="2534857" cy="646331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bg1"/>
                </a:solidFill>
              </a:rPr>
              <a:t>SFIT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3891061-0983-8A76-1D5B-8828E1449E1E}"/>
              </a:ext>
            </a:extLst>
          </p:cNvPr>
          <p:cNvSpPr txBox="1"/>
          <p:nvPr/>
        </p:nvSpPr>
        <p:spPr>
          <a:xfrm>
            <a:off x="7302501" y="5112464"/>
            <a:ext cx="2547556" cy="646331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bg1"/>
                </a:solidFill>
              </a:rPr>
              <a:t>CNN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964493C-5FC5-02AC-88AD-4FDDB49DA5DE}"/>
              </a:ext>
            </a:extLst>
          </p:cNvPr>
          <p:cNvSpPr txBox="1"/>
          <p:nvPr/>
        </p:nvSpPr>
        <p:spPr>
          <a:xfrm>
            <a:off x="7245191" y="1345724"/>
            <a:ext cx="2604866" cy="646331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Bag of Word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A6FC9C6-790E-068F-1992-FEFEFA550881}"/>
              </a:ext>
            </a:extLst>
          </p:cNvPr>
          <p:cNvSpPr txBox="1"/>
          <p:nvPr/>
        </p:nvSpPr>
        <p:spPr>
          <a:xfrm>
            <a:off x="7222731" y="2599328"/>
            <a:ext cx="2604866" cy="646331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bg1"/>
                </a:solidFill>
              </a:rPr>
              <a:t>TF - IDF</a:t>
            </a: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8ED7CF07-6C29-7AA4-FE03-5EED6355E11C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5478187" y="1668890"/>
            <a:ext cx="1767004" cy="7242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4B43D59E-C803-49C1-DC24-81ACD9941C23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461643" y="2393146"/>
            <a:ext cx="1761088" cy="5293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3F07C4F4-57BF-FEB4-A218-27E25589240C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5381656" y="4824967"/>
            <a:ext cx="1920845" cy="61066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A6A7FC4B-ED60-D62C-26A5-90FDC0B5F037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5381656" y="4270133"/>
            <a:ext cx="1933544" cy="54979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9EBE90BE-3D75-911B-C44E-184DC3EE515F}"/>
              </a:ext>
            </a:extLst>
          </p:cNvPr>
          <p:cNvSpPr txBox="1"/>
          <p:nvPr/>
        </p:nvSpPr>
        <p:spPr>
          <a:xfrm>
            <a:off x="10573113" y="1345724"/>
            <a:ext cx="35595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Compte le nombre de fois qu’un mot apparait dans un document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3819AC17-8296-D31B-9249-EFE04C395F1B}"/>
              </a:ext>
            </a:extLst>
          </p:cNvPr>
          <p:cNvSpPr txBox="1"/>
          <p:nvPr/>
        </p:nvSpPr>
        <p:spPr>
          <a:xfrm>
            <a:off x="10573113" y="2533018"/>
            <a:ext cx="35595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les fréquences des  mots sont remplacés par des scores TF-IDF</a:t>
            </a:r>
            <a:endParaRPr lang="fr-FR" sz="2400" dirty="0">
              <a:solidFill>
                <a:schemeClr val="bg1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2F72AA7-0F6B-20E4-E15B-FC8E7C8CF0F1}"/>
              </a:ext>
            </a:extLst>
          </p:cNvPr>
          <p:cNvSpPr txBox="1"/>
          <p:nvPr/>
        </p:nvSpPr>
        <p:spPr>
          <a:xfrm>
            <a:off x="10573113" y="3985805"/>
            <a:ext cx="3941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Permet d ’identifier les éléments similaires entre  différents images</a:t>
            </a:r>
            <a:endParaRPr lang="fr-FR" sz="2400" dirty="0">
              <a:solidFill>
                <a:schemeClr val="bg1"/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0B0CED5-25FC-3832-EE72-18CDE0302146}"/>
              </a:ext>
            </a:extLst>
          </p:cNvPr>
          <p:cNvSpPr txBox="1"/>
          <p:nvPr/>
        </p:nvSpPr>
        <p:spPr>
          <a:xfrm>
            <a:off x="10573113" y="5112464"/>
            <a:ext cx="3559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réseau de neurones convolutif pré-entrainé sur </a:t>
            </a:r>
            <a:r>
              <a:rPr lang="fr-FR" dirty="0" err="1">
                <a:solidFill>
                  <a:schemeClr val="bg1"/>
                </a:solidFill>
              </a:rPr>
              <a:t>ImageNet</a:t>
            </a:r>
            <a:r>
              <a:rPr lang="fr-FR" dirty="0">
                <a:solidFill>
                  <a:schemeClr val="bg1"/>
                </a:solidFill>
              </a:rPr>
              <a:t> 17</a:t>
            </a:r>
            <a:endParaRPr lang="fr-FR" sz="2400" dirty="0">
              <a:solidFill>
                <a:schemeClr val="bg1"/>
              </a:solidFill>
            </a:endParaRPr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78A5BDEA-751C-1940-C2CB-688589A04A22}"/>
              </a:ext>
            </a:extLst>
          </p:cNvPr>
          <p:cNvCxnSpPr>
            <a:endCxn id="25" idx="1"/>
          </p:cNvCxnSpPr>
          <p:nvPr/>
        </p:nvCxnSpPr>
        <p:spPr>
          <a:xfrm>
            <a:off x="9850057" y="1668890"/>
            <a:ext cx="72305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EBF02E6A-099A-17B6-7460-1DDA3F6899F3}"/>
              </a:ext>
            </a:extLst>
          </p:cNvPr>
          <p:cNvCxnSpPr/>
          <p:nvPr/>
        </p:nvCxnSpPr>
        <p:spPr>
          <a:xfrm>
            <a:off x="9850057" y="5439695"/>
            <a:ext cx="72305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DE2EB97E-4384-867B-6D7A-21FD84EE28EB}"/>
              </a:ext>
            </a:extLst>
          </p:cNvPr>
          <p:cNvCxnSpPr/>
          <p:nvPr/>
        </p:nvCxnSpPr>
        <p:spPr>
          <a:xfrm>
            <a:off x="9850057" y="4270132"/>
            <a:ext cx="72305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A784034E-990A-B34B-50E1-5B9DD4B01F13}"/>
              </a:ext>
            </a:extLst>
          </p:cNvPr>
          <p:cNvCxnSpPr/>
          <p:nvPr/>
        </p:nvCxnSpPr>
        <p:spPr>
          <a:xfrm>
            <a:off x="9827597" y="2941992"/>
            <a:ext cx="72305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Organigramme : Connecteur 33">
            <a:extLst>
              <a:ext uri="{FF2B5EF4-FFF2-40B4-BE49-F238E27FC236}">
                <a16:creationId xmlns:a16="http://schemas.microsoft.com/office/drawing/2014/main" id="{A582AB89-34DB-994F-6E99-BDB93FFB2CDD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530868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A63F3-48A1-F15D-1960-C5A004CBA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C60165B-CE23-7611-C12C-1915A7F8B4C0}"/>
              </a:ext>
            </a:extLst>
          </p:cNvPr>
          <p:cNvSpPr/>
          <p:nvPr/>
        </p:nvSpPr>
        <p:spPr>
          <a:xfrm>
            <a:off x="-12700" y="-34182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8812D70-EF4F-0A66-020A-ECDC203A30E0}"/>
              </a:ext>
            </a:extLst>
          </p:cNvPr>
          <p:cNvSpPr txBox="1"/>
          <p:nvPr/>
        </p:nvSpPr>
        <p:spPr>
          <a:xfrm>
            <a:off x="555013" y="47546"/>
            <a:ext cx="5559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EXTRACTIONS DES FEATURES</a:t>
            </a:r>
            <a:endParaRPr lang="fr-FR" sz="3200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B4343667-C17D-A473-0255-15F5F784A3FA}"/>
              </a:ext>
            </a:extLst>
          </p:cNvPr>
          <p:cNvCxnSpPr/>
          <p:nvPr/>
        </p:nvCxnSpPr>
        <p:spPr>
          <a:xfrm>
            <a:off x="635000" y="870693"/>
            <a:ext cx="54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64AD7178-1C6B-C44D-5230-65F6E0C22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E3E3A7-FA55-16B2-1A75-6DD1246363A1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4ACAF0E7-5DD6-76FF-0127-C63D05ABFE98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921347AB-C398-30D2-EE28-37FC163307A8}"/>
              </a:ext>
            </a:extLst>
          </p:cNvPr>
          <p:cNvSpPr txBox="1"/>
          <p:nvPr/>
        </p:nvSpPr>
        <p:spPr>
          <a:xfrm>
            <a:off x="787078" y="1493134"/>
            <a:ext cx="19676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SIFT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4D1FC98-A39C-0CA0-AA4C-2272300D8873}"/>
              </a:ext>
            </a:extLst>
          </p:cNvPr>
          <p:cNvSpPr txBox="1"/>
          <p:nvPr/>
        </p:nvSpPr>
        <p:spPr>
          <a:xfrm>
            <a:off x="635000" y="2459621"/>
            <a:ext cx="2199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Les étapes: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121FEF5-4830-6BD3-153A-CA8721E25275}"/>
              </a:ext>
            </a:extLst>
          </p:cNvPr>
          <p:cNvSpPr txBox="1"/>
          <p:nvPr/>
        </p:nvSpPr>
        <p:spPr>
          <a:xfrm>
            <a:off x="555013" y="3118332"/>
            <a:ext cx="58005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bg1"/>
                </a:solidFill>
              </a:rPr>
              <a:t>1- Récupération des descripteurs de</a:t>
            </a:r>
          </a:p>
          <a:p>
            <a:pPr algn="just"/>
            <a:r>
              <a:rPr lang="fr-FR" sz="2400" dirty="0">
                <a:solidFill>
                  <a:schemeClr val="bg1"/>
                </a:solidFill>
              </a:rPr>
              <a:t>l’image</a:t>
            </a:r>
          </a:p>
          <a:p>
            <a:pPr algn="just"/>
            <a:endParaRPr lang="fr-FR" sz="2400" dirty="0">
              <a:solidFill>
                <a:schemeClr val="bg1"/>
              </a:solidFill>
            </a:endParaRPr>
          </a:p>
          <a:p>
            <a:pPr algn="just"/>
            <a:r>
              <a:rPr lang="fr-FR" sz="2400" dirty="0">
                <a:solidFill>
                  <a:schemeClr val="bg1"/>
                </a:solidFill>
              </a:rPr>
              <a:t>2- Clustering de l'ensemble des descripteurs et identification des centres (utilisés comme vocabulaire du dictionnaire visuel)</a:t>
            </a:r>
          </a:p>
          <a:p>
            <a:pPr algn="just"/>
            <a:endParaRPr lang="fr-FR" sz="2400" dirty="0">
              <a:solidFill>
                <a:schemeClr val="bg1"/>
              </a:solidFill>
            </a:endParaRPr>
          </a:p>
          <a:p>
            <a:pPr algn="just"/>
            <a:r>
              <a:rPr lang="fr-FR" sz="2400" dirty="0">
                <a:solidFill>
                  <a:schemeClr val="bg1"/>
                </a:solidFill>
              </a:rPr>
              <a:t>3- Construction de l'histogramme de </a:t>
            </a:r>
            <a:r>
              <a:rPr lang="en-US" sz="2400" dirty="0" err="1">
                <a:solidFill>
                  <a:schemeClr val="bg1"/>
                </a:solidFill>
              </a:rPr>
              <a:t>l’image</a:t>
            </a:r>
            <a:r>
              <a:rPr lang="en-US" sz="2400" dirty="0">
                <a:solidFill>
                  <a:schemeClr val="bg1"/>
                </a:solidFill>
              </a:rPr>
              <a:t> (Bag of Visual Words)</a:t>
            </a:r>
            <a:endParaRPr lang="fr-FR" sz="2400" dirty="0">
              <a:solidFill>
                <a:schemeClr val="bg1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A00C2FF-901D-38C4-E3B5-9D3E7EF9F3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7797" y="305694"/>
            <a:ext cx="6884879" cy="281263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1E819C2-E05D-3427-1A0C-3D93DC73A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346281"/>
            <a:ext cx="6977477" cy="3283119"/>
          </a:xfrm>
          <a:prstGeom prst="rect">
            <a:avLst/>
          </a:prstGeom>
        </p:spPr>
      </p:pic>
      <p:sp>
        <p:nvSpPr>
          <p:cNvPr id="19" name="Organigramme : Connecteur 18">
            <a:extLst>
              <a:ext uri="{FF2B5EF4-FFF2-40B4-BE49-F238E27FC236}">
                <a16:creationId xmlns:a16="http://schemas.microsoft.com/office/drawing/2014/main" id="{A5551FAB-68C7-6FB6-3E17-576B77BD383F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414034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rganigramme : Procédé 2">
            <a:extLst>
              <a:ext uri="{FF2B5EF4-FFF2-40B4-BE49-F238E27FC236}">
                <a16:creationId xmlns:a16="http://schemas.microsoft.com/office/drawing/2014/main" id="{1A259896-DD2D-9057-515F-489C9C9DB152}"/>
              </a:ext>
            </a:extLst>
          </p:cNvPr>
          <p:cNvSpPr/>
          <p:nvPr/>
        </p:nvSpPr>
        <p:spPr>
          <a:xfrm>
            <a:off x="0" y="0"/>
            <a:ext cx="5428527" cy="8229600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500" dirty="0"/>
              <a:t>PLAN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6270DB8-905C-ADE9-B4D6-CB47C879BE22}"/>
              </a:ext>
            </a:extLst>
          </p:cNvPr>
          <p:cNvCxnSpPr/>
          <p:nvPr/>
        </p:nvCxnSpPr>
        <p:spPr>
          <a:xfrm>
            <a:off x="196770" y="5312780"/>
            <a:ext cx="2546430" cy="2384385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F556D898-65AC-53A8-BFCD-50F4868B3C40}"/>
              </a:ext>
            </a:extLst>
          </p:cNvPr>
          <p:cNvSpPr txBox="1"/>
          <p:nvPr/>
        </p:nvSpPr>
        <p:spPr>
          <a:xfrm>
            <a:off x="6736465" y="1365813"/>
            <a:ext cx="59146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lain"/>
            </a:pPr>
            <a:r>
              <a:rPr lang="fr-FR" sz="2400" dirty="0"/>
              <a:t>CONTEXTE ET JEU DE DONNEES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2    PRETRAITEMENT  DES  DONNEES ET EXTRACTIONS DES FEATURES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3    REDUCTION DE DIMENSION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4    CLUSTERING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5    CONCLUSION </a:t>
            </a:r>
          </a:p>
        </p:txBody>
      </p: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B358DAA5-9C5D-9140-CCFE-98E4B00F429B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737182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BB64F2-A526-AFD5-30FF-3C9930211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2A35F0C-41C5-5A80-E6C6-292D4E7F4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Organigramme : Entrée manuelle 3">
            <a:extLst>
              <a:ext uri="{FF2B5EF4-FFF2-40B4-BE49-F238E27FC236}">
                <a16:creationId xmlns:a16="http://schemas.microsoft.com/office/drawing/2014/main" id="{29E00C84-2EA7-9423-5FC8-39CD6B9E4464}"/>
              </a:ext>
            </a:extLst>
          </p:cNvPr>
          <p:cNvSpPr/>
          <p:nvPr/>
        </p:nvSpPr>
        <p:spPr>
          <a:xfrm rot="14051045">
            <a:off x="2130749" y="-1915252"/>
            <a:ext cx="12979028" cy="8539899"/>
          </a:xfrm>
          <a:prstGeom prst="flowChartManualInpu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8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07C4374-CF55-C1F9-B49D-DD5153870BBF}"/>
              </a:ext>
            </a:extLst>
          </p:cNvPr>
          <p:cNvSpPr txBox="1"/>
          <p:nvPr/>
        </p:nvSpPr>
        <p:spPr>
          <a:xfrm>
            <a:off x="5034987" y="2660659"/>
            <a:ext cx="6192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600" dirty="0"/>
              <a:t>3</a:t>
            </a:r>
          </a:p>
          <a:p>
            <a:pPr algn="r"/>
            <a:r>
              <a:rPr lang="fr-FR" sz="3600" dirty="0"/>
              <a:t> REDUCTION DE </a:t>
            </a:r>
          </a:p>
          <a:p>
            <a:pPr algn="r"/>
            <a:r>
              <a:rPr lang="fr-FR" sz="3600" dirty="0"/>
              <a:t>DIMENSION</a:t>
            </a:r>
            <a:endParaRPr lang="fr-FR" sz="320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04E444D-2498-54EE-516A-F4713215F896}"/>
              </a:ext>
            </a:extLst>
          </p:cNvPr>
          <p:cNvCxnSpPr/>
          <p:nvPr/>
        </p:nvCxnSpPr>
        <p:spPr>
          <a:xfrm flipV="1">
            <a:off x="3854369" y="410697"/>
            <a:ext cx="3204000" cy="194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71D07B73-12A4-972F-501C-DA7EB5A54E08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61255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9C3D3-0540-A743-C604-D54E7A3C3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86745B-51D4-AA75-C552-1F5FF0D7D311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2AAC4ED-827D-C6EE-83E3-18B8F1F36DB4}"/>
              </a:ext>
            </a:extLst>
          </p:cNvPr>
          <p:cNvSpPr txBox="1"/>
          <p:nvPr/>
        </p:nvSpPr>
        <p:spPr>
          <a:xfrm>
            <a:off x="555013" y="167993"/>
            <a:ext cx="3669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Techniques utilisées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E4EE821B-8F57-F65A-8A61-780B349C4E56}"/>
              </a:ext>
            </a:extLst>
          </p:cNvPr>
          <p:cNvCxnSpPr/>
          <p:nvPr/>
        </p:nvCxnSpPr>
        <p:spPr>
          <a:xfrm>
            <a:off x="635000" y="870693"/>
            <a:ext cx="33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FF4FE20B-17C9-A821-23A4-3F45C17E4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76DF10-8813-CCDB-849A-A48855E3FB2F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6C01905C-79EF-CC29-3D89-DF32D0CF0BDA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96853184-F818-796E-D2E7-C0B07A019E29}"/>
              </a:ext>
            </a:extLst>
          </p:cNvPr>
          <p:cNvSpPr txBox="1"/>
          <p:nvPr/>
        </p:nvSpPr>
        <p:spPr>
          <a:xfrm>
            <a:off x="542313" y="952821"/>
            <a:ext cx="68637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Nous allons utiliser 2 techniques :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i="1" dirty="0">
                <a:solidFill>
                  <a:schemeClr val="bg1"/>
                </a:solidFill>
              </a:rPr>
              <a:t>-  Analyse en Composantes Principales (ACP)</a:t>
            </a:r>
          </a:p>
          <a:p>
            <a:r>
              <a:rPr lang="fr-FR" sz="2400" i="1" dirty="0">
                <a:solidFill>
                  <a:schemeClr val="bg1"/>
                </a:solidFill>
              </a:rPr>
              <a:t>-  t-</a:t>
            </a:r>
            <a:r>
              <a:rPr lang="fr-FR" sz="2400" i="1" dirty="0" err="1">
                <a:solidFill>
                  <a:schemeClr val="bg1"/>
                </a:solidFill>
              </a:rPr>
              <a:t>distributed</a:t>
            </a:r>
            <a:r>
              <a:rPr lang="fr-FR" sz="2400" i="1" dirty="0">
                <a:solidFill>
                  <a:schemeClr val="bg1"/>
                </a:solidFill>
              </a:rPr>
              <a:t> stochastic neighbor embedding (t-SNE)</a:t>
            </a:r>
          </a:p>
          <a:p>
            <a:endParaRPr lang="fr-FR" sz="2400" dirty="0">
              <a:solidFill>
                <a:schemeClr val="bg1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FA76E7F-FBDF-FE1E-9436-870DDF546B13}"/>
              </a:ext>
            </a:extLst>
          </p:cNvPr>
          <p:cNvSpPr txBox="1"/>
          <p:nvPr/>
        </p:nvSpPr>
        <p:spPr>
          <a:xfrm>
            <a:off x="2095017" y="2662601"/>
            <a:ext cx="3518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</a:rPr>
              <a:t>ACP (PCA en anglais)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01605E2-1DA6-FCFB-7766-9C188D4969CF}"/>
              </a:ext>
            </a:extLst>
          </p:cNvPr>
          <p:cNvSpPr txBox="1"/>
          <p:nvPr/>
        </p:nvSpPr>
        <p:spPr>
          <a:xfrm>
            <a:off x="960698" y="3292430"/>
            <a:ext cx="5787343" cy="30469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fr-FR" sz="2400" dirty="0"/>
              <a:t>L’Analyse en Composantes Principales (ACP) est une méthode de réduction de dimension visant à représenter les données dans un sous-espace de plus faible dimension, tout en conservant un maximum de la variance initiale. Elle consiste à projeter les données sur un hyperplan qui maximise l’inertie totale du nuage de points.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5FD100F-B488-783D-B3D4-CCA2EEB030B9}"/>
              </a:ext>
            </a:extLst>
          </p:cNvPr>
          <p:cNvSpPr txBox="1"/>
          <p:nvPr/>
        </p:nvSpPr>
        <p:spPr>
          <a:xfrm>
            <a:off x="8162080" y="3292430"/>
            <a:ext cx="5787343" cy="304698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fr-FR" sz="2400" dirty="0"/>
              <a:t>Le t-SNE (t-</a:t>
            </a:r>
            <a:r>
              <a:rPr lang="fr-FR" sz="2400" dirty="0" err="1"/>
              <a:t>distributed</a:t>
            </a:r>
            <a:r>
              <a:rPr lang="fr-FR" sz="2400" dirty="0"/>
              <a:t> Stochastic Neighbor Embedding) est une technique de réduction de dimension utilisée pour visualiser des données complexes en les projetant dans un espace de 2 ou 3 dimensions, afin de mettre en évidence des structures ou motifs significatifs.</a:t>
            </a:r>
          </a:p>
          <a:p>
            <a:pPr algn="just"/>
            <a:endParaRPr lang="fr-FR" sz="2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ACB4A86-08CA-A8B0-1814-C845EC831163}"/>
              </a:ext>
            </a:extLst>
          </p:cNvPr>
          <p:cNvSpPr txBox="1"/>
          <p:nvPr/>
        </p:nvSpPr>
        <p:spPr>
          <a:xfrm>
            <a:off x="9258898" y="2660379"/>
            <a:ext cx="3518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bg1"/>
                </a:solidFill>
              </a:rPr>
              <a:t>T-SNE</a:t>
            </a:r>
          </a:p>
        </p:txBody>
      </p:sp>
      <p:sp>
        <p:nvSpPr>
          <p:cNvPr id="8" name="Organigramme : Connecteur 7">
            <a:extLst>
              <a:ext uri="{FF2B5EF4-FFF2-40B4-BE49-F238E27FC236}">
                <a16:creationId xmlns:a16="http://schemas.microsoft.com/office/drawing/2014/main" id="{D1438273-29DC-DDD8-97C5-FACD68326520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9910453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B3863-7274-29E6-05F5-EF8B8BDC6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F78D810-2380-4BE6-E6C9-5778B38B5912}"/>
              </a:ext>
            </a:extLst>
          </p:cNvPr>
          <p:cNvSpPr/>
          <p:nvPr/>
        </p:nvSpPr>
        <p:spPr>
          <a:xfrm>
            <a:off x="0" y="-167993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1D628F0-F06B-88DC-5557-F1AFBEDD0844}"/>
              </a:ext>
            </a:extLst>
          </p:cNvPr>
          <p:cNvSpPr txBox="1"/>
          <p:nvPr/>
        </p:nvSpPr>
        <p:spPr>
          <a:xfrm>
            <a:off x="555013" y="167993"/>
            <a:ext cx="547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1"/>
                </a:solidFill>
              </a:rPr>
              <a:t>PCA ( TEXTES + IMAGES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D02EA3F6-E6C7-0745-96F4-0CC3D1C1FB66}"/>
              </a:ext>
            </a:extLst>
          </p:cNvPr>
          <p:cNvCxnSpPr/>
          <p:nvPr/>
        </p:nvCxnSpPr>
        <p:spPr>
          <a:xfrm>
            <a:off x="635000" y="870693"/>
            <a:ext cx="442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74F13ACF-17EC-785C-188B-20591F49CA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8EEA92-79DD-AEF1-7BDA-8213BD775717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A0E6323-BAA9-C695-9506-7E1D72F4D119}"/>
              </a:ext>
            </a:extLst>
          </p:cNvPr>
          <p:cNvSpPr txBox="1"/>
          <p:nvPr/>
        </p:nvSpPr>
        <p:spPr>
          <a:xfrm>
            <a:off x="797173" y="2677459"/>
            <a:ext cx="6159341" cy="14465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bg1"/>
                </a:solidFill>
              </a:rPr>
              <a:t>PCA (99% de la variance des données)</a:t>
            </a:r>
            <a:endParaRPr lang="fr-FR" sz="4800" b="1" dirty="0">
              <a:solidFill>
                <a:schemeClr val="bg1"/>
              </a:solidFill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AFD16DC7-6E2E-ACD2-C294-3ADAED84EEAE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923FE3D8-397A-90CE-B6C5-4CD775A15827}"/>
              </a:ext>
            </a:extLst>
          </p:cNvPr>
          <p:cNvSpPr txBox="1"/>
          <p:nvPr/>
        </p:nvSpPr>
        <p:spPr>
          <a:xfrm>
            <a:off x="8461093" y="2906603"/>
            <a:ext cx="5267961" cy="12003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solidFill>
                  <a:schemeClr val="bg1"/>
                </a:solidFill>
              </a:rPr>
              <a:t>T-SNE 2D initialisé par les résultats  de la PCA</a:t>
            </a:r>
          </a:p>
        </p:txBody>
      </p:sp>
      <p:sp>
        <p:nvSpPr>
          <p:cNvPr id="6" name="Flèche : droite 5">
            <a:extLst>
              <a:ext uri="{FF2B5EF4-FFF2-40B4-BE49-F238E27FC236}">
                <a16:creationId xmlns:a16="http://schemas.microsoft.com/office/drawing/2014/main" id="{320F9D6E-AA9C-BD50-0C72-9154A41F31D3}"/>
              </a:ext>
            </a:extLst>
          </p:cNvPr>
          <p:cNvSpPr/>
          <p:nvPr/>
        </p:nvSpPr>
        <p:spPr>
          <a:xfrm>
            <a:off x="7222731" y="3298785"/>
            <a:ext cx="1041593" cy="474552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B819F9C-5698-C9C3-7C64-963DF08FC976}"/>
              </a:ext>
            </a:extLst>
          </p:cNvPr>
          <p:cNvSpPr txBox="1"/>
          <p:nvPr/>
        </p:nvSpPr>
        <p:spPr>
          <a:xfrm>
            <a:off x="5790825" y="5810009"/>
            <a:ext cx="6860304" cy="46166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TF-IDF :Dimensions après réduction PCA (1050, 906)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643BE68-A289-8843-5E1D-F6A125122B89}"/>
              </a:ext>
            </a:extLst>
          </p:cNvPr>
          <p:cNvSpPr txBox="1"/>
          <p:nvPr/>
        </p:nvSpPr>
        <p:spPr>
          <a:xfrm>
            <a:off x="797172" y="5099777"/>
            <a:ext cx="3804587" cy="83099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Dimensions avant réduction PCA : ( 1050, 6123)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30C974D-0BFC-D644-F26F-5D890F969993}"/>
              </a:ext>
            </a:extLst>
          </p:cNvPr>
          <p:cNvSpPr txBox="1"/>
          <p:nvPr/>
        </p:nvSpPr>
        <p:spPr>
          <a:xfrm>
            <a:off x="5790826" y="4940602"/>
            <a:ext cx="6860304" cy="46166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BOW : Dimensions après réduction PCA ( 1050, 786)</a:t>
            </a:r>
          </a:p>
        </p:txBody>
      </p:sp>
      <p:sp>
        <p:nvSpPr>
          <p:cNvPr id="19" name="Organigramme : Connecteur 18">
            <a:extLst>
              <a:ext uri="{FF2B5EF4-FFF2-40B4-BE49-F238E27FC236}">
                <a16:creationId xmlns:a16="http://schemas.microsoft.com/office/drawing/2014/main" id="{3A9618B7-7E73-8BB9-E9FB-5F1CB54E2114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4021443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2F4A56-895E-B8D3-1562-6332ED261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3D45407-084B-6BCE-F408-291F8D7A2C0A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372D3D0-0EF1-71ED-A5A3-0F8ED918A460}"/>
              </a:ext>
            </a:extLst>
          </p:cNvPr>
          <p:cNvSpPr txBox="1"/>
          <p:nvPr/>
        </p:nvSpPr>
        <p:spPr>
          <a:xfrm>
            <a:off x="555013" y="167993"/>
            <a:ext cx="3669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T – SNE ( TEXTES )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D6F7085-48A7-5101-F38A-95AE9941F35E}"/>
              </a:ext>
            </a:extLst>
          </p:cNvPr>
          <p:cNvCxnSpPr/>
          <p:nvPr/>
        </p:nvCxnSpPr>
        <p:spPr>
          <a:xfrm>
            <a:off x="635000" y="870693"/>
            <a:ext cx="33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0E87D3CF-53BF-C8E1-0665-0131544EF4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FE90DF-B481-9488-E402-9101DFA993D4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B1DF77E-9B47-40E5-905A-5CF8CCC3C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13" y="1088356"/>
            <a:ext cx="6135154" cy="414339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D9AD63E-1CA5-2A4C-CE92-35AA38FC2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617" y="1097489"/>
            <a:ext cx="6384892" cy="4134261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F066D80-DB9B-BD62-24AA-F1948893AA2E}"/>
              </a:ext>
            </a:extLst>
          </p:cNvPr>
          <p:cNvSpPr txBox="1"/>
          <p:nvPr/>
        </p:nvSpPr>
        <p:spPr>
          <a:xfrm>
            <a:off x="634999" y="5714016"/>
            <a:ext cx="1309257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dirty="0">
                <a:solidFill>
                  <a:schemeClr val="bg1"/>
                </a:solidFill>
              </a:rPr>
              <a:t>➢On observe une sorte de regroupement des points appartenant à la même catégorie produit (surtout à partir des données TF-IDF )</a:t>
            </a:r>
          </a:p>
          <a:p>
            <a:pPr algn="just"/>
            <a:endParaRPr lang="fr-FR" sz="2000" dirty="0">
              <a:solidFill>
                <a:schemeClr val="bg1"/>
              </a:solidFill>
            </a:endParaRPr>
          </a:p>
          <a:p>
            <a:pPr algn="just"/>
            <a:r>
              <a:rPr lang="fr-FR" sz="2000" dirty="0">
                <a:solidFill>
                  <a:schemeClr val="bg1"/>
                </a:solidFill>
              </a:rPr>
              <a:t>➢Avec TF-IDF , les points appartenant à la catégorie *Watches* sont très bien regroupés et le groupe est bien séparé des autres groupes.</a:t>
            </a:r>
          </a:p>
        </p:txBody>
      </p:sp>
      <p:sp>
        <p:nvSpPr>
          <p:cNvPr id="11" name="Organigramme : Connecteur 10">
            <a:extLst>
              <a:ext uri="{FF2B5EF4-FFF2-40B4-BE49-F238E27FC236}">
                <a16:creationId xmlns:a16="http://schemas.microsoft.com/office/drawing/2014/main" id="{6D6D24E4-CED8-F8C9-0998-87C1BA2E3290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7690602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E9CCD4-6C7B-C690-AD5E-63402EAE9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A0BFFFE-1B2B-826C-AF0B-8B60E2785218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54DA9C7-B6C1-528C-80CF-7BC0612B28A1}"/>
              </a:ext>
            </a:extLst>
          </p:cNvPr>
          <p:cNvSpPr txBox="1"/>
          <p:nvPr/>
        </p:nvSpPr>
        <p:spPr>
          <a:xfrm>
            <a:off x="555013" y="167993"/>
            <a:ext cx="3669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T – SNE ( IMAGES )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41106D1-E516-6F71-28D1-05906DE0A3E9}"/>
              </a:ext>
            </a:extLst>
          </p:cNvPr>
          <p:cNvCxnSpPr/>
          <p:nvPr/>
        </p:nvCxnSpPr>
        <p:spPr>
          <a:xfrm>
            <a:off x="635000" y="870693"/>
            <a:ext cx="33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05CBC264-4669-014E-07EF-DA999B1AAF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0608FE-81B3-FE4F-E3A9-D8AD435C8BCD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98C0252-C6E0-93CF-A202-4BE9A96802CB}"/>
              </a:ext>
            </a:extLst>
          </p:cNvPr>
          <p:cNvSpPr txBox="1"/>
          <p:nvPr/>
        </p:nvSpPr>
        <p:spPr>
          <a:xfrm>
            <a:off x="8274290" y="2345783"/>
            <a:ext cx="421479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dirty="0">
                <a:solidFill>
                  <a:schemeClr val="bg1"/>
                </a:solidFill>
              </a:rPr>
              <a:t>➢On observe une sorte de regroupement des points appartenant à la même catégorie produit qui n’est pas meilleur sur des données TF-IDF </a:t>
            </a:r>
          </a:p>
          <a:p>
            <a:pPr algn="just"/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45B113B6-7E3E-E156-2540-DB4055DB5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929" y="1224811"/>
            <a:ext cx="6122436" cy="4134261"/>
          </a:xfrm>
          <a:prstGeom prst="rect">
            <a:avLst/>
          </a:prstGeom>
        </p:spPr>
      </p:pic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71B6EC58-30B4-8E98-6E75-EDCEDFB69C37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Organigramme : Connecteur 4">
            <a:extLst>
              <a:ext uri="{FF2B5EF4-FFF2-40B4-BE49-F238E27FC236}">
                <a16:creationId xmlns:a16="http://schemas.microsoft.com/office/drawing/2014/main" id="{4D2C1206-FBAE-0AA7-6084-E0A17CD1EDD0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4249365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529DD-DC80-A5FD-F084-664049B95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99C28AD-DD3C-77AA-9CBB-BA7383317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Organigramme : Entrée manuelle 3">
            <a:extLst>
              <a:ext uri="{FF2B5EF4-FFF2-40B4-BE49-F238E27FC236}">
                <a16:creationId xmlns:a16="http://schemas.microsoft.com/office/drawing/2014/main" id="{B7C9521C-EB82-7E30-746C-8EDACAA650D8}"/>
              </a:ext>
            </a:extLst>
          </p:cNvPr>
          <p:cNvSpPr/>
          <p:nvPr/>
        </p:nvSpPr>
        <p:spPr>
          <a:xfrm rot="14051045">
            <a:off x="2130749" y="-1915252"/>
            <a:ext cx="12979028" cy="8539899"/>
          </a:xfrm>
          <a:prstGeom prst="flowChartManualInpu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8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00A9C36-CBF7-3392-A873-65B5CEFE889D}"/>
              </a:ext>
            </a:extLst>
          </p:cNvPr>
          <p:cNvSpPr txBox="1"/>
          <p:nvPr/>
        </p:nvSpPr>
        <p:spPr>
          <a:xfrm>
            <a:off x="5116011" y="2774720"/>
            <a:ext cx="619245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600" dirty="0"/>
              <a:t>4</a:t>
            </a:r>
          </a:p>
          <a:p>
            <a:pPr algn="r"/>
            <a:r>
              <a:rPr lang="fr-FR" sz="3600" dirty="0"/>
              <a:t>  CLUSTERING</a:t>
            </a:r>
          </a:p>
          <a:p>
            <a:endParaRPr lang="fr-FR" sz="320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EDA8C6E1-1496-6904-6726-ED0F1E572435}"/>
              </a:ext>
            </a:extLst>
          </p:cNvPr>
          <p:cNvCxnSpPr/>
          <p:nvPr/>
        </p:nvCxnSpPr>
        <p:spPr>
          <a:xfrm flipV="1">
            <a:off x="3854369" y="410697"/>
            <a:ext cx="3204000" cy="194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A24B887B-0A3C-F858-3D9E-C11F7B93FC16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402783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F6396-0949-16AD-EEEE-70FE50065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F5D4F9A-1A82-2EB5-3BF3-E4B7EEFD1672}"/>
              </a:ext>
            </a:extLst>
          </p:cNvPr>
          <p:cNvSpPr/>
          <p:nvPr/>
        </p:nvSpPr>
        <p:spPr>
          <a:xfrm>
            <a:off x="-12700" y="-34182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61958BC-F1B1-2E5B-8353-5284BC15CB72}"/>
              </a:ext>
            </a:extLst>
          </p:cNvPr>
          <p:cNvSpPr txBox="1"/>
          <p:nvPr/>
        </p:nvSpPr>
        <p:spPr>
          <a:xfrm>
            <a:off x="555011" y="296891"/>
            <a:ext cx="6933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</a:rPr>
              <a:t>Algorithme et métriques d’évaluation utilisés</a:t>
            </a:r>
            <a:endParaRPr lang="fr-FR" sz="44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D7D45046-6E21-05DC-E02F-650DD9EEB739}"/>
              </a:ext>
            </a:extLst>
          </p:cNvPr>
          <p:cNvCxnSpPr/>
          <p:nvPr/>
        </p:nvCxnSpPr>
        <p:spPr>
          <a:xfrm>
            <a:off x="635000" y="1032738"/>
            <a:ext cx="662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A1F8EEC5-2475-008A-4232-14E52CE8F5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0A7BA7-8680-9C80-F874-4363FA80E1E5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701A080D-D353-B824-5830-EF81DB11F9FC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1B539EEE-BE8A-6ABB-779A-72D399F6F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" y="1257013"/>
            <a:ext cx="13486114" cy="5159751"/>
          </a:xfrm>
          <a:prstGeom prst="rect">
            <a:avLst/>
          </a:prstGeom>
        </p:spPr>
      </p:pic>
      <p:sp>
        <p:nvSpPr>
          <p:cNvPr id="5" name="Organigramme : Connecteur 4">
            <a:extLst>
              <a:ext uri="{FF2B5EF4-FFF2-40B4-BE49-F238E27FC236}">
                <a16:creationId xmlns:a16="http://schemas.microsoft.com/office/drawing/2014/main" id="{CED39000-1A92-3402-A305-F57A35C1E195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749989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64283-680A-99C3-821C-678F0FDBB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22FAF87-3D79-D312-E30C-4B5A15D27794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F7CE2EDC-E4D3-BE1F-55A0-255B4C3189BB}"/>
              </a:ext>
            </a:extLst>
          </p:cNvPr>
          <p:cNvSpPr txBox="1"/>
          <p:nvPr/>
        </p:nvSpPr>
        <p:spPr>
          <a:xfrm>
            <a:off x="3668049" y="2694156"/>
            <a:ext cx="6743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 dirty="0">
                <a:solidFill>
                  <a:schemeClr val="bg1"/>
                </a:solidFill>
              </a:rPr>
              <a:t>Données</a:t>
            </a:r>
          </a:p>
          <a:p>
            <a:pPr algn="ctr"/>
            <a:r>
              <a:rPr lang="fr-FR" sz="7200" b="1" dirty="0">
                <a:solidFill>
                  <a:schemeClr val="bg1"/>
                </a:solidFill>
              </a:rPr>
              <a:t>textes</a:t>
            </a:r>
            <a:endParaRPr lang="fr-FR" sz="3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399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51359-F4D3-D5BC-DDE9-F7BA79B56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E67BA59-1D81-46F4-3213-942A3F199C0A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3DEA887-22A5-ADC4-F501-7CB669CCC7CF}"/>
              </a:ext>
            </a:extLst>
          </p:cNvPr>
          <p:cNvSpPr txBox="1"/>
          <p:nvPr/>
        </p:nvSpPr>
        <p:spPr>
          <a:xfrm>
            <a:off x="555013" y="167993"/>
            <a:ext cx="4098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Clustering (TF - IDF)</a:t>
            </a:r>
            <a:endParaRPr lang="fr-FR" sz="54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C7C24777-0CB8-3C57-8C4D-674B8FDBDA29}"/>
              </a:ext>
            </a:extLst>
          </p:cNvPr>
          <p:cNvCxnSpPr/>
          <p:nvPr/>
        </p:nvCxnSpPr>
        <p:spPr>
          <a:xfrm>
            <a:off x="635000" y="1032738"/>
            <a:ext cx="363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D1D48526-2C84-6286-2345-FEF4592D11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DA9A4D-F24B-913E-3E34-0B4DB2706700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74A887C-CC6F-9BFD-2527-92F5BAEF0578}"/>
              </a:ext>
            </a:extLst>
          </p:cNvPr>
          <p:cNvSpPr txBox="1"/>
          <p:nvPr/>
        </p:nvSpPr>
        <p:spPr>
          <a:xfrm>
            <a:off x="555013" y="1095312"/>
            <a:ext cx="36344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• Silhouette = 0.47</a:t>
            </a:r>
          </a:p>
          <a:p>
            <a:r>
              <a:rPr lang="fr-FR" sz="3200" dirty="0">
                <a:solidFill>
                  <a:schemeClr val="bg1"/>
                </a:solidFill>
              </a:rPr>
              <a:t>• ARI = 0.43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FEC3DFB-4AFA-4EF7-B495-45B37A225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848" y="83172"/>
            <a:ext cx="7528552" cy="359757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CDA9128-F3D7-5052-FBB0-9ECB8A9B0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848" y="3818704"/>
            <a:ext cx="7528552" cy="392450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32C0668-A537-3922-1D32-D1022F92E9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731" y="5404677"/>
            <a:ext cx="6239214" cy="223531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00386A3-DD85-E38E-DB38-3616F5167D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65" y="2235103"/>
            <a:ext cx="6331815" cy="3169574"/>
          </a:xfrm>
          <a:prstGeom prst="rect">
            <a:avLst/>
          </a:prstGeom>
        </p:spPr>
      </p:pic>
      <p:sp>
        <p:nvSpPr>
          <p:cNvPr id="11" name="Organigramme : Connecteur 10">
            <a:extLst>
              <a:ext uri="{FF2B5EF4-FFF2-40B4-BE49-F238E27FC236}">
                <a16:creationId xmlns:a16="http://schemas.microsoft.com/office/drawing/2014/main" id="{3B3F1ACA-550C-B857-F77D-852487BCFAB2}"/>
              </a:ext>
            </a:extLst>
          </p:cNvPr>
          <p:cNvSpPr/>
          <p:nvPr/>
        </p:nvSpPr>
        <p:spPr>
          <a:xfrm>
            <a:off x="13875544" y="7267231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4915355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B90FDA-6619-BC89-7DD5-D3F30BAAD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5E75657-FC81-91EE-727B-843492A36AFB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4AC4755-A192-427C-CC60-8B37B9718D90}"/>
              </a:ext>
            </a:extLst>
          </p:cNvPr>
          <p:cNvSpPr txBox="1"/>
          <p:nvPr/>
        </p:nvSpPr>
        <p:spPr>
          <a:xfrm>
            <a:off x="3668049" y="2694156"/>
            <a:ext cx="6743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 dirty="0">
                <a:solidFill>
                  <a:schemeClr val="bg1"/>
                </a:solidFill>
              </a:rPr>
              <a:t>Données</a:t>
            </a:r>
          </a:p>
          <a:p>
            <a:pPr algn="ctr"/>
            <a:r>
              <a:rPr lang="fr-FR" sz="7200" b="1" dirty="0">
                <a:solidFill>
                  <a:schemeClr val="bg1"/>
                </a:solidFill>
              </a:rPr>
              <a:t>images</a:t>
            </a:r>
            <a:endParaRPr lang="fr-FR" sz="3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60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685B574-CF1F-7F76-5D62-41A9A1A09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Organigramme : Entrée manuelle 3">
            <a:extLst>
              <a:ext uri="{FF2B5EF4-FFF2-40B4-BE49-F238E27FC236}">
                <a16:creationId xmlns:a16="http://schemas.microsoft.com/office/drawing/2014/main" id="{F88F7142-F44F-809F-AFBD-A817032C6089}"/>
              </a:ext>
            </a:extLst>
          </p:cNvPr>
          <p:cNvSpPr/>
          <p:nvPr/>
        </p:nvSpPr>
        <p:spPr>
          <a:xfrm rot="14051045">
            <a:off x="2130749" y="-1915252"/>
            <a:ext cx="12979028" cy="8539899"/>
          </a:xfrm>
          <a:prstGeom prst="flowChartManualInpu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8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1C4EE09-97E9-F943-0D66-0D0FD6224ADE}"/>
              </a:ext>
            </a:extLst>
          </p:cNvPr>
          <p:cNvSpPr txBox="1"/>
          <p:nvPr/>
        </p:nvSpPr>
        <p:spPr>
          <a:xfrm>
            <a:off x="7836061" y="2451584"/>
            <a:ext cx="61924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/>
              <a:t>1</a:t>
            </a:r>
          </a:p>
          <a:p>
            <a:r>
              <a:rPr lang="fr-FR" sz="3600" dirty="0"/>
              <a:t>  CONTEXTE ET JEU </a:t>
            </a:r>
          </a:p>
          <a:p>
            <a:r>
              <a:rPr lang="fr-FR" sz="3600" dirty="0"/>
              <a:t>         DE DONNEES</a:t>
            </a:r>
          </a:p>
          <a:p>
            <a:endParaRPr lang="fr-FR" sz="320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31463772-FAF8-7F20-CAB3-A0023AE71620}"/>
              </a:ext>
            </a:extLst>
          </p:cNvPr>
          <p:cNvCxnSpPr/>
          <p:nvPr/>
        </p:nvCxnSpPr>
        <p:spPr>
          <a:xfrm flipV="1">
            <a:off x="3854369" y="410697"/>
            <a:ext cx="3204000" cy="194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E6BEEDFE-E42A-446D-149F-E0FE87F3372B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314537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E0F08-BED8-D1FA-31F1-1BF15B6EF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F37365C-7800-05BC-B304-A49D0DD98D0B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A361BF7-8879-12C6-353A-48290F29058C}"/>
              </a:ext>
            </a:extLst>
          </p:cNvPr>
          <p:cNvSpPr txBox="1"/>
          <p:nvPr/>
        </p:nvSpPr>
        <p:spPr>
          <a:xfrm>
            <a:off x="555013" y="167993"/>
            <a:ext cx="4098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Clustering (SIFT)</a:t>
            </a:r>
            <a:endParaRPr lang="fr-FR" sz="54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EDE2BFA0-B2A8-D4A8-0E36-E6C23E68B394}"/>
              </a:ext>
            </a:extLst>
          </p:cNvPr>
          <p:cNvCxnSpPr/>
          <p:nvPr/>
        </p:nvCxnSpPr>
        <p:spPr>
          <a:xfrm>
            <a:off x="635000" y="1032738"/>
            <a:ext cx="298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03CE5332-4DC6-0A02-9462-D229F7ACB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54E8F2-E106-EE1E-99A6-8C2A239083A2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551275A-2604-DE9F-407B-576076690228}"/>
              </a:ext>
            </a:extLst>
          </p:cNvPr>
          <p:cNvSpPr txBox="1"/>
          <p:nvPr/>
        </p:nvSpPr>
        <p:spPr>
          <a:xfrm>
            <a:off x="555013" y="1476579"/>
            <a:ext cx="36344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• Silhouette = 0.35</a:t>
            </a:r>
          </a:p>
          <a:p>
            <a:r>
              <a:rPr lang="fr-FR" sz="3200" dirty="0">
                <a:solidFill>
                  <a:schemeClr val="bg1"/>
                </a:solidFill>
              </a:rPr>
              <a:t>• ARI = -0.0008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78EDF6BC-6521-7572-EDC3-6AE032133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0233" y="137274"/>
            <a:ext cx="6690167" cy="381885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9C24D19-E5FE-40A5-C038-55B8423726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0233" y="4273459"/>
            <a:ext cx="6690167" cy="3393004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A39BCEB-D17B-F9FE-AA53-1EB38ED1C4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01" y="2553798"/>
            <a:ext cx="7395495" cy="2909454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959FFDAA-3036-FAAA-2846-E32D57A643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01" y="5463252"/>
            <a:ext cx="7395495" cy="2267067"/>
          </a:xfrm>
          <a:prstGeom prst="rect">
            <a:avLst/>
          </a:prstGeom>
        </p:spPr>
      </p:pic>
      <p:sp>
        <p:nvSpPr>
          <p:cNvPr id="21" name="Organigramme : Connecteur 20">
            <a:extLst>
              <a:ext uri="{FF2B5EF4-FFF2-40B4-BE49-F238E27FC236}">
                <a16:creationId xmlns:a16="http://schemas.microsoft.com/office/drawing/2014/main" id="{D19B4890-72FC-A7A5-86A3-298B5E8BE4D0}"/>
              </a:ext>
            </a:extLst>
          </p:cNvPr>
          <p:cNvSpPr/>
          <p:nvPr/>
        </p:nvSpPr>
        <p:spPr>
          <a:xfrm>
            <a:off x="13779661" y="7432359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29</a:t>
            </a:r>
          </a:p>
        </p:txBody>
      </p:sp>
    </p:spTree>
    <p:extLst>
      <p:ext uri="{BB962C8B-B14F-4D97-AF65-F5344CB8AC3E}">
        <p14:creationId xmlns:p14="http://schemas.microsoft.com/office/powerpoint/2010/main" val="41935441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0ED12-1C25-13C5-5389-E7F93CC0E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8C93A19-2438-7720-0DA7-4BCF45F75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Organigramme : Entrée manuelle 3">
            <a:extLst>
              <a:ext uri="{FF2B5EF4-FFF2-40B4-BE49-F238E27FC236}">
                <a16:creationId xmlns:a16="http://schemas.microsoft.com/office/drawing/2014/main" id="{89D6F46C-E76B-EF20-FED1-6997297A7001}"/>
              </a:ext>
            </a:extLst>
          </p:cNvPr>
          <p:cNvSpPr/>
          <p:nvPr/>
        </p:nvSpPr>
        <p:spPr>
          <a:xfrm rot="14051045">
            <a:off x="2130749" y="-1915252"/>
            <a:ext cx="12979028" cy="8539899"/>
          </a:xfrm>
          <a:prstGeom prst="flowChartManualInpu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8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71CE70D-C10A-A23C-B936-78760B5E43D9}"/>
              </a:ext>
            </a:extLst>
          </p:cNvPr>
          <p:cNvSpPr txBox="1"/>
          <p:nvPr/>
        </p:nvSpPr>
        <p:spPr>
          <a:xfrm>
            <a:off x="5456369" y="2451584"/>
            <a:ext cx="6192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600" dirty="0"/>
              <a:t>5</a:t>
            </a:r>
          </a:p>
          <a:p>
            <a:pPr algn="r"/>
            <a:r>
              <a:rPr lang="fr-FR" sz="3600" dirty="0"/>
              <a:t> CONCLUSION  </a:t>
            </a:r>
            <a:endParaRPr lang="fr-FR" sz="320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EF9B2474-8135-1D3C-0531-3395B638F3ED}"/>
              </a:ext>
            </a:extLst>
          </p:cNvPr>
          <p:cNvCxnSpPr/>
          <p:nvPr/>
        </p:nvCxnSpPr>
        <p:spPr>
          <a:xfrm flipV="1">
            <a:off x="3854369" y="410697"/>
            <a:ext cx="3204000" cy="194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EE91339E-1581-7A51-5719-F61F88CBF24D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13049327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C30611-F22B-D259-4707-6A85E8E72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B8522D8-C7D1-FAE8-0D19-4EDBD7D0E945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7DB26E1-26C0-E16A-84E5-420C335C4358}"/>
              </a:ext>
            </a:extLst>
          </p:cNvPr>
          <p:cNvSpPr txBox="1"/>
          <p:nvPr/>
        </p:nvSpPr>
        <p:spPr>
          <a:xfrm>
            <a:off x="555013" y="167993"/>
            <a:ext cx="25007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chemeClr val="bg1"/>
                </a:solidFill>
              </a:rPr>
              <a:t>Conclusion</a:t>
            </a:r>
            <a:endParaRPr lang="fr-FR" sz="60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5EB52E35-45B9-0EDD-4C94-FC4C6B9863C3}"/>
              </a:ext>
            </a:extLst>
          </p:cNvPr>
          <p:cNvCxnSpPr/>
          <p:nvPr/>
        </p:nvCxnSpPr>
        <p:spPr>
          <a:xfrm>
            <a:off x="635000" y="1032738"/>
            <a:ext cx="23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BC4FEA18-46CF-BABD-7B7E-278C10FFD6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3422F4-4B49-0D69-AE72-1299031CA527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64201160-A60D-1B12-66FF-6598C31351F3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DE0DCA5E-6FBB-A09F-CC5C-5BEAEAA8375C}"/>
              </a:ext>
            </a:extLst>
          </p:cNvPr>
          <p:cNvSpPr txBox="1"/>
          <p:nvPr/>
        </p:nvSpPr>
        <p:spPr>
          <a:xfrm>
            <a:off x="555013" y="1476579"/>
            <a:ext cx="84037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fr-FR" sz="3200" dirty="0">
                <a:solidFill>
                  <a:schemeClr val="bg1"/>
                </a:solidFill>
              </a:rPr>
              <a:t>L'utilisation des données texte (</a:t>
            </a:r>
            <a:r>
              <a:rPr lang="fr-FR" sz="3200" dirty="0" err="1">
                <a:solidFill>
                  <a:schemeClr val="bg1"/>
                </a:solidFill>
              </a:rPr>
              <a:t>features</a:t>
            </a:r>
            <a:r>
              <a:rPr lang="fr-FR" sz="3200" dirty="0">
                <a:solidFill>
                  <a:schemeClr val="bg1"/>
                </a:solidFill>
              </a:rPr>
              <a:t> TF-IDF) permet une meilleur catégorisation des produits par rapport aux données image.</a:t>
            </a:r>
          </a:p>
          <a:p>
            <a:pPr algn="just"/>
            <a:endParaRPr lang="fr-FR" sz="3200" dirty="0">
              <a:solidFill>
                <a:schemeClr val="bg1"/>
              </a:solidFill>
            </a:endParaRPr>
          </a:p>
          <a:p>
            <a:pPr algn="just"/>
            <a:r>
              <a:rPr lang="fr-FR" sz="3200" dirty="0">
                <a:solidFill>
                  <a:schemeClr val="bg1"/>
                </a:solidFill>
              </a:rPr>
              <a:t>- La classification avec les données images pourraient certainement être améliorée en utilisant un algorithme de type CNN (Transfer Learning). Nous allons le tester dans la section ANNEXE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A941DCF-0502-F152-A765-CAEE7C14870F}"/>
              </a:ext>
            </a:extLst>
          </p:cNvPr>
          <p:cNvSpPr txBox="1"/>
          <p:nvPr/>
        </p:nvSpPr>
        <p:spPr>
          <a:xfrm>
            <a:off x="10359341" y="2810838"/>
            <a:ext cx="3483981" cy="156966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solidFill>
                  <a:schemeClr val="bg1"/>
                </a:solidFill>
              </a:rPr>
              <a:t>Nous validons la faisabilité de la mise en œuvre d’un moteur de classification automatique des produits</a:t>
            </a:r>
          </a:p>
        </p:txBody>
      </p:sp>
      <p:sp>
        <p:nvSpPr>
          <p:cNvPr id="4" name="Organigramme : Connecteur 3">
            <a:extLst>
              <a:ext uri="{FF2B5EF4-FFF2-40B4-BE49-F238E27FC236}">
                <a16:creationId xmlns:a16="http://schemas.microsoft.com/office/drawing/2014/main" id="{B53AC2EB-D157-0707-4EAE-783671D8A5C3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22708757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5325D2-7A89-C2A7-7CC7-24E7DE7A9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A533EDD-5397-769A-CAA5-836974452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Organigramme : Entrée manuelle 3">
            <a:extLst>
              <a:ext uri="{FF2B5EF4-FFF2-40B4-BE49-F238E27FC236}">
                <a16:creationId xmlns:a16="http://schemas.microsoft.com/office/drawing/2014/main" id="{7D057DDF-4BBD-213D-D808-37BA7C8360ED}"/>
              </a:ext>
            </a:extLst>
          </p:cNvPr>
          <p:cNvSpPr/>
          <p:nvPr/>
        </p:nvSpPr>
        <p:spPr>
          <a:xfrm rot="14051045">
            <a:off x="2130749" y="-1915252"/>
            <a:ext cx="12979028" cy="8539899"/>
          </a:xfrm>
          <a:prstGeom prst="flowChartManualInpu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8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B51FB1C-CE51-BD32-B210-DB627F286368}"/>
              </a:ext>
            </a:extLst>
          </p:cNvPr>
          <p:cNvSpPr txBox="1"/>
          <p:nvPr/>
        </p:nvSpPr>
        <p:spPr>
          <a:xfrm>
            <a:off x="9387068" y="2354697"/>
            <a:ext cx="20418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fr-FR" sz="4000" dirty="0"/>
          </a:p>
          <a:p>
            <a:pPr algn="r"/>
            <a:r>
              <a:rPr lang="fr-FR" sz="4000" dirty="0"/>
              <a:t> ANNEXE</a:t>
            </a:r>
            <a:endParaRPr lang="fr-FR" sz="360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B11A13F-72C3-BE29-DAEC-07FA0AA86A56}"/>
              </a:ext>
            </a:extLst>
          </p:cNvPr>
          <p:cNvCxnSpPr/>
          <p:nvPr/>
        </p:nvCxnSpPr>
        <p:spPr>
          <a:xfrm flipV="1">
            <a:off x="3854369" y="410697"/>
            <a:ext cx="3204000" cy="194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51D37293-81BE-FDCC-E22A-0D02974C45E9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28575580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1E230F-739A-822F-E16E-B52F7BD2C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950E867-4319-FA9C-E189-21F4815635FB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8C6243F-9E21-B11D-1A65-B2267E100C7F}"/>
              </a:ext>
            </a:extLst>
          </p:cNvPr>
          <p:cNvSpPr txBox="1"/>
          <p:nvPr/>
        </p:nvSpPr>
        <p:spPr>
          <a:xfrm>
            <a:off x="553977" y="407790"/>
            <a:ext cx="3913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</a:rPr>
              <a:t>Exploration des topics</a:t>
            </a:r>
            <a:endParaRPr lang="fr-FR" sz="80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6BC7F14A-5A4F-F930-E7AF-4E3EFECE6AF7}"/>
              </a:ext>
            </a:extLst>
          </p:cNvPr>
          <p:cNvCxnSpPr/>
          <p:nvPr/>
        </p:nvCxnSpPr>
        <p:spPr>
          <a:xfrm>
            <a:off x="635000" y="1032738"/>
            <a:ext cx="327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BD075EE1-A89B-EAA9-6315-35968F00B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2E9534-4B02-402A-2FE0-8BD5AFB096BE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200E5A27-88D6-22E7-0CA8-1903A1D7EF4A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335D45D2-95B1-CC6C-ACB3-10C70C380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8947" y="1250401"/>
            <a:ext cx="9769033" cy="5009663"/>
          </a:xfrm>
          <a:prstGeom prst="rect">
            <a:avLst/>
          </a:prstGeom>
        </p:spPr>
      </p:pic>
      <p:sp>
        <p:nvSpPr>
          <p:cNvPr id="6" name="Organigramme : Connecteur 5">
            <a:extLst>
              <a:ext uri="{FF2B5EF4-FFF2-40B4-BE49-F238E27FC236}">
                <a16:creationId xmlns:a16="http://schemas.microsoft.com/office/drawing/2014/main" id="{7D30E983-208F-F43F-A67B-5D25D922B7FC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33</a:t>
            </a:r>
          </a:p>
        </p:txBody>
      </p:sp>
    </p:spTree>
    <p:extLst>
      <p:ext uri="{BB962C8B-B14F-4D97-AF65-F5344CB8AC3E}">
        <p14:creationId xmlns:p14="http://schemas.microsoft.com/office/powerpoint/2010/main" val="4487712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C1277-61B8-8427-647E-D26CE3B8F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20B6D5A-2507-BA04-423F-F13FDB725356}"/>
              </a:ext>
            </a:extLst>
          </p:cNvPr>
          <p:cNvSpPr/>
          <p:nvPr/>
        </p:nvSpPr>
        <p:spPr>
          <a:xfrm>
            <a:off x="0" y="-336215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8F94220-83BA-090A-61BA-2967B1602426}"/>
              </a:ext>
            </a:extLst>
          </p:cNvPr>
          <p:cNvSpPr txBox="1"/>
          <p:nvPr/>
        </p:nvSpPr>
        <p:spPr>
          <a:xfrm>
            <a:off x="553977" y="407790"/>
            <a:ext cx="3913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</a:rPr>
              <a:t>Exploration des topics</a:t>
            </a:r>
            <a:endParaRPr lang="fr-FR" sz="80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38DDB2DB-8036-8970-842D-0F99B3AA9B92}"/>
              </a:ext>
            </a:extLst>
          </p:cNvPr>
          <p:cNvCxnSpPr/>
          <p:nvPr/>
        </p:nvCxnSpPr>
        <p:spPr>
          <a:xfrm>
            <a:off x="635000" y="1032738"/>
            <a:ext cx="327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AC806043-FE83-3B1C-765D-B239359878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194DEA-3FBD-3035-B824-D35B88A3FDE7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3F6E2E34-DF5C-2D38-13E0-7F242FEC7F4D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662CA773-8CC7-B3B9-D78F-3C5C35B63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49" y="1494232"/>
            <a:ext cx="8277506" cy="342441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24BA778-59C3-A9F0-5F97-D7EBF899C27C}"/>
              </a:ext>
            </a:extLst>
          </p:cNvPr>
          <p:cNvSpPr txBox="1"/>
          <p:nvPr/>
        </p:nvSpPr>
        <p:spPr>
          <a:xfrm>
            <a:off x="619749" y="1078819"/>
            <a:ext cx="180565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LDA ( BOW )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160C0D7-105B-6259-BC8A-959BE23C22FF}"/>
              </a:ext>
            </a:extLst>
          </p:cNvPr>
          <p:cNvSpPr txBox="1"/>
          <p:nvPr/>
        </p:nvSpPr>
        <p:spPr>
          <a:xfrm>
            <a:off x="635000" y="5365416"/>
            <a:ext cx="4735653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NMF ( BOW )  LES VALEURS SONT FAIBLES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1A21A6A-240C-8372-1017-D109F42DD9F2}"/>
              </a:ext>
            </a:extLst>
          </p:cNvPr>
          <p:cNvSpPr txBox="1"/>
          <p:nvPr/>
        </p:nvSpPr>
        <p:spPr>
          <a:xfrm>
            <a:off x="9517004" y="2979654"/>
            <a:ext cx="4074289" cy="19389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fr-FR" sz="2000" dirty="0">
                <a:solidFill>
                  <a:schemeClr val="bg1"/>
                </a:solidFill>
              </a:rPr>
              <a:t>On pourrait associer certain topic à certaines catégories. Par exemple:  </a:t>
            </a:r>
          </a:p>
          <a:p>
            <a:pPr algn="just"/>
            <a:r>
              <a:rPr lang="fr-FR" sz="2000" dirty="0">
                <a:solidFill>
                  <a:schemeClr val="bg1"/>
                </a:solidFill>
              </a:rPr>
              <a:t>  - topic #3 : Beauty and </a:t>
            </a:r>
            <a:r>
              <a:rPr lang="fr-FR" sz="2000" dirty="0" err="1">
                <a:solidFill>
                  <a:schemeClr val="bg1"/>
                </a:solidFill>
              </a:rPr>
              <a:t>Personal</a:t>
            </a:r>
            <a:r>
              <a:rPr lang="fr-FR" sz="2000" dirty="0">
                <a:solidFill>
                  <a:schemeClr val="bg1"/>
                </a:solidFill>
              </a:rPr>
              <a:t> Care (47%)</a:t>
            </a:r>
          </a:p>
          <a:p>
            <a:pPr marL="342900" indent="-342900" algn="just">
              <a:buFontTx/>
              <a:buChar char="-"/>
            </a:pPr>
            <a:r>
              <a:rPr lang="fr-FR" sz="2000" dirty="0">
                <a:solidFill>
                  <a:schemeClr val="bg1"/>
                </a:solidFill>
              </a:rPr>
              <a:t>topic #5 : Computers (72,3%) </a:t>
            </a:r>
          </a:p>
          <a:p>
            <a:pPr algn="just"/>
            <a:r>
              <a:rPr lang="fr-FR" sz="2000" dirty="0">
                <a:solidFill>
                  <a:schemeClr val="bg1"/>
                </a:solidFill>
              </a:rPr>
              <a:t>-     topic #6 : Home </a:t>
            </a:r>
            <a:r>
              <a:rPr lang="fr-FR" sz="2000" dirty="0" err="1">
                <a:solidFill>
                  <a:schemeClr val="bg1"/>
                </a:solidFill>
              </a:rPr>
              <a:t>Furnishing</a:t>
            </a:r>
            <a:r>
              <a:rPr lang="fr-FR" sz="2000" dirty="0">
                <a:solidFill>
                  <a:schemeClr val="bg1"/>
                </a:solidFill>
              </a:rPr>
              <a:t> (60%)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ED32B36-8FFC-8A69-B84E-EBF380531C70}"/>
              </a:ext>
            </a:extLst>
          </p:cNvPr>
          <p:cNvSpPr txBox="1"/>
          <p:nvPr/>
        </p:nvSpPr>
        <p:spPr>
          <a:xfrm>
            <a:off x="11214001" y="2610322"/>
            <a:ext cx="680293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LDA </a:t>
            </a:r>
          </a:p>
        </p:txBody>
      </p:sp>
      <p:sp>
        <p:nvSpPr>
          <p:cNvPr id="10" name="Organigramme : Connecteur 9">
            <a:extLst>
              <a:ext uri="{FF2B5EF4-FFF2-40B4-BE49-F238E27FC236}">
                <a16:creationId xmlns:a16="http://schemas.microsoft.com/office/drawing/2014/main" id="{DF3B6FA8-5254-3047-FEA2-A218DE665B12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1827569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585D6-3D03-F6AE-A5B7-AB437FBCB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4646ED9-868D-C7D7-918D-9D265CBC7044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8D00BEA-DB44-966C-29D6-93E45AF81863}"/>
              </a:ext>
            </a:extLst>
          </p:cNvPr>
          <p:cNvSpPr txBox="1"/>
          <p:nvPr/>
        </p:nvSpPr>
        <p:spPr>
          <a:xfrm>
            <a:off x="553977" y="407790"/>
            <a:ext cx="3913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</a:rPr>
              <a:t>Exploration des topics</a:t>
            </a:r>
            <a:endParaRPr lang="fr-FR" sz="8000" b="1" dirty="0">
              <a:solidFill>
                <a:schemeClr val="bg1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39DF7720-DECC-7BCD-94CD-C5A9A2F20889}"/>
              </a:ext>
            </a:extLst>
          </p:cNvPr>
          <p:cNvCxnSpPr/>
          <p:nvPr/>
        </p:nvCxnSpPr>
        <p:spPr>
          <a:xfrm>
            <a:off x="635000" y="1032738"/>
            <a:ext cx="327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B6321615-B3D0-D9CF-0519-F4B47A2A2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18A320-50EA-36B8-5AAD-6184669B0724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B2B7835-3A84-3D34-A54C-9983E966D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" y="1345249"/>
            <a:ext cx="8001411" cy="265443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C97AFDA-CACE-B867-0277-F89B3A664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49" y="4516826"/>
            <a:ext cx="8020462" cy="287669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82283D2-F41C-E960-CAD0-04D4C4FEFC11}"/>
              </a:ext>
            </a:extLst>
          </p:cNvPr>
          <p:cNvSpPr txBox="1"/>
          <p:nvPr/>
        </p:nvSpPr>
        <p:spPr>
          <a:xfrm>
            <a:off x="619748" y="4132162"/>
            <a:ext cx="180565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NMF ( TF–IDF 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8456D47-7700-E39B-F646-FFF7CCD95E03}"/>
              </a:ext>
            </a:extLst>
          </p:cNvPr>
          <p:cNvSpPr txBox="1"/>
          <p:nvPr/>
        </p:nvSpPr>
        <p:spPr>
          <a:xfrm>
            <a:off x="619749" y="1078819"/>
            <a:ext cx="180565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LDA ( TF–IDF )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82D30220-C1C3-6E4C-956E-E65E66718A0E}"/>
              </a:ext>
            </a:extLst>
          </p:cNvPr>
          <p:cNvSpPr txBox="1"/>
          <p:nvPr/>
        </p:nvSpPr>
        <p:spPr>
          <a:xfrm>
            <a:off x="9596260" y="2349365"/>
            <a:ext cx="4074289" cy="163121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fr-FR" sz="2000" dirty="0">
                <a:solidFill>
                  <a:schemeClr val="bg1"/>
                </a:solidFill>
              </a:rPr>
              <a:t>On pourrait associer certain topic à certaines catégories. Par exemple:</a:t>
            </a:r>
          </a:p>
          <a:p>
            <a:pPr marL="342900" indent="-342900" algn="just">
              <a:buFontTx/>
              <a:buChar char="-"/>
            </a:pPr>
            <a:r>
              <a:rPr lang="fr-FR" sz="2000" dirty="0">
                <a:solidFill>
                  <a:schemeClr val="bg1"/>
                </a:solidFill>
              </a:rPr>
              <a:t>topic #3 : </a:t>
            </a:r>
            <a:r>
              <a:rPr lang="fr-FR" sz="2000" dirty="0" err="1">
                <a:solidFill>
                  <a:schemeClr val="bg1"/>
                </a:solidFill>
              </a:rPr>
              <a:t>Kitchen</a:t>
            </a:r>
            <a:r>
              <a:rPr lang="fr-FR" sz="2000" dirty="0">
                <a:solidFill>
                  <a:schemeClr val="bg1"/>
                </a:solidFill>
              </a:rPr>
              <a:t> &amp; </a:t>
            </a:r>
            <a:r>
              <a:rPr lang="fr-FR" sz="2000" dirty="0" err="1">
                <a:solidFill>
                  <a:schemeClr val="bg1"/>
                </a:solidFill>
              </a:rPr>
              <a:t>Dining</a:t>
            </a:r>
            <a:r>
              <a:rPr lang="fr-FR" sz="2000" dirty="0">
                <a:solidFill>
                  <a:schemeClr val="bg1"/>
                </a:solidFill>
              </a:rPr>
              <a:t> (81%)</a:t>
            </a:r>
          </a:p>
          <a:p>
            <a:pPr algn="just"/>
            <a:r>
              <a:rPr lang="fr-FR" sz="2000" dirty="0">
                <a:solidFill>
                  <a:schemeClr val="bg1"/>
                </a:solidFill>
              </a:rPr>
              <a:t>-   topic #6 : Beauty and </a:t>
            </a:r>
            <a:r>
              <a:rPr lang="fr-FR" sz="2000" dirty="0" err="1">
                <a:solidFill>
                  <a:schemeClr val="bg1"/>
                </a:solidFill>
              </a:rPr>
              <a:t>Personal</a:t>
            </a:r>
            <a:r>
              <a:rPr lang="fr-FR" sz="2000" dirty="0">
                <a:solidFill>
                  <a:schemeClr val="bg1"/>
                </a:solidFill>
              </a:rPr>
              <a:t> Care (60%)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1BCE5B9-CE94-A10E-1FF1-1B8C02C57B65}"/>
              </a:ext>
            </a:extLst>
          </p:cNvPr>
          <p:cNvSpPr txBox="1"/>
          <p:nvPr/>
        </p:nvSpPr>
        <p:spPr>
          <a:xfrm>
            <a:off x="11226611" y="5103965"/>
            <a:ext cx="813584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NMF 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CA71C346-ECDF-E26C-21DE-42DF68E17484}"/>
              </a:ext>
            </a:extLst>
          </p:cNvPr>
          <p:cNvSpPr txBox="1"/>
          <p:nvPr/>
        </p:nvSpPr>
        <p:spPr>
          <a:xfrm>
            <a:off x="9596259" y="5473297"/>
            <a:ext cx="4074289" cy="19389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fr-FR" sz="2000" dirty="0">
                <a:solidFill>
                  <a:schemeClr val="bg1"/>
                </a:solidFill>
              </a:rPr>
              <a:t>On pourrait associer certain topic à certaines catégories. Par exemple:</a:t>
            </a:r>
          </a:p>
          <a:p>
            <a:pPr algn="just"/>
            <a:r>
              <a:rPr lang="fr-FR" sz="2000" dirty="0">
                <a:solidFill>
                  <a:schemeClr val="bg1"/>
                </a:solidFill>
              </a:rPr>
              <a:t>- topic #0 : Watches (100%)     </a:t>
            </a:r>
          </a:p>
          <a:p>
            <a:pPr algn="just"/>
            <a:r>
              <a:rPr lang="fr-FR" sz="2000" dirty="0">
                <a:solidFill>
                  <a:schemeClr val="bg1"/>
                </a:solidFill>
              </a:rPr>
              <a:t>- topic #2 : Baby Care (82%)</a:t>
            </a:r>
          </a:p>
          <a:p>
            <a:pPr algn="just"/>
            <a:r>
              <a:rPr lang="fr-FR" sz="2000" dirty="0">
                <a:solidFill>
                  <a:schemeClr val="bg1"/>
                </a:solidFill>
              </a:rPr>
              <a:t>- topic #4 : </a:t>
            </a:r>
            <a:r>
              <a:rPr lang="fr-FR" sz="2000" dirty="0" err="1">
                <a:solidFill>
                  <a:schemeClr val="bg1"/>
                </a:solidFill>
              </a:rPr>
              <a:t>Kitchen</a:t>
            </a:r>
            <a:r>
              <a:rPr lang="fr-FR" sz="2000" dirty="0">
                <a:solidFill>
                  <a:schemeClr val="bg1"/>
                </a:solidFill>
              </a:rPr>
              <a:t> &amp; </a:t>
            </a:r>
            <a:r>
              <a:rPr lang="fr-FR" sz="2000" dirty="0" err="1">
                <a:solidFill>
                  <a:schemeClr val="bg1"/>
                </a:solidFill>
              </a:rPr>
              <a:t>Dining</a:t>
            </a:r>
            <a:r>
              <a:rPr lang="fr-FR" sz="2000" dirty="0">
                <a:solidFill>
                  <a:schemeClr val="bg1"/>
                </a:solidFill>
              </a:rPr>
              <a:t> (100%)</a:t>
            </a:r>
          </a:p>
          <a:p>
            <a:pPr algn="just"/>
            <a:r>
              <a:rPr lang="fr-FR" sz="2000" dirty="0">
                <a:solidFill>
                  <a:schemeClr val="bg1"/>
                </a:solidFill>
              </a:rPr>
              <a:t>-  topic #6 : Computers (70%)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1037A7D-8F57-4DEE-F484-1F1FB4709649}"/>
              </a:ext>
            </a:extLst>
          </p:cNvPr>
          <p:cNvSpPr txBox="1"/>
          <p:nvPr/>
        </p:nvSpPr>
        <p:spPr>
          <a:xfrm>
            <a:off x="11293259" y="1980033"/>
            <a:ext cx="680293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LDA </a:t>
            </a:r>
          </a:p>
        </p:txBody>
      </p:sp>
      <p:sp>
        <p:nvSpPr>
          <p:cNvPr id="21" name="Organigramme : Connecteur 20">
            <a:extLst>
              <a:ext uri="{FF2B5EF4-FFF2-40B4-BE49-F238E27FC236}">
                <a16:creationId xmlns:a16="http://schemas.microsoft.com/office/drawing/2014/main" id="{27B32E5C-E114-8F77-4AF8-660A253B2329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21938591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C2DCEC-87C3-C4D1-B3BC-10463C80D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B4297F5-B869-2924-DB17-F850358D7962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46A4D33-F66F-6F10-6BDB-95D099631C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75046B-D22B-5D85-CE26-94A160A9886A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96D91128-C705-2F55-A1FE-E23951446DD7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61C3BC1E-A4A5-1815-A106-F62B19BE23E2}"/>
              </a:ext>
            </a:extLst>
          </p:cNvPr>
          <p:cNvSpPr txBox="1"/>
          <p:nvPr/>
        </p:nvSpPr>
        <p:spPr>
          <a:xfrm>
            <a:off x="4282633" y="2364623"/>
            <a:ext cx="54632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bg1"/>
                </a:solidFill>
              </a:rPr>
              <a:t>DEMONSTRATION DE L ’APPLICATION</a:t>
            </a:r>
          </a:p>
        </p:txBody>
      </p:sp>
    </p:spTree>
    <p:extLst>
      <p:ext uri="{BB962C8B-B14F-4D97-AF65-F5344CB8AC3E}">
        <p14:creationId xmlns:p14="http://schemas.microsoft.com/office/powerpoint/2010/main" val="31642077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90B3F-A4D4-95C5-D129-C0294A519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953E931-FBB6-A93E-6141-707D7C162952}"/>
              </a:ext>
            </a:extLst>
          </p:cNvPr>
          <p:cNvSpPr/>
          <p:nvPr/>
        </p:nvSpPr>
        <p:spPr>
          <a:xfrm>
            <a:off x="0" y="-34844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D2C60A95-6716-D022-1B31-1F91D4002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EBBF91-7634-8F28-F83F-B6D53530A454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36B4A21E-CED2-CC7A-7FD8-05C41767E55F}"/>
              </a:ext>
            </a:extLst>
          </p:cNvPr>
          <p:cNvCxnSpPr/>
          <p:nvPr/>
        </p:nvCxnSpPr>
        <p:spPr>
          <a:xfrm>
            <a:off x="184731" y="6629400"/>
            <a:ext cx="14076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15E63A09-CA04-0CD5-EBC0-245477165521}"/>
              </a:ext>
            </a:extLst>
          </p:cNvPr>
          <p:cNvSpPr txBox="1"/>
          <p:nvPr/>
        </p:nvSpPr>
        <p:spPr>
          <a:xfrm>
            <a:off x="4201609" y="1195011"/>
            <a:ext cx="616930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Merci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4234C291-4FB0-0C23-DE22-6AABA0798296}"/>
              </a:ext>
            </a:extLst>
          </p:cNvPr>
          <p:cNvCxnSpPr>
            <a:cxnSpLocks/>
          </p:cNvCxnSpPr>
          <p:nvPr/>
        </p:nvCxnSpPr>
        <p:spPr>
          <a:xfrm>
            <a:off x="4305782" y="3217762"/>
            <a:ext cx="18403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931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84D38BA-A792-18DD-B577-D5F8DAC98DC8}"/>
              </a:ext>
            </a:extLst>
          </p:cNvPr>
          <p:cNvSpPr/>
          <p:nvPr/>
        </p:nvSpPr>
        <p:spPr>
          <a:xfrm>
            <a:off x="0" y="-11574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0DBFAC9-8962-3EE6-714F-0AE1FCB52382}"/>
              </a:ext>
            </a:extLst>
          </p:cNvPr>
          <p:cNvSpPr txBox="1"/>
          <p:nvPr/>
        </p:nvSpPr>
        <p:spPr>
          <a:xfrm>
            <a:off x="706055" y="335666"/>
            <a:ext cx="70837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solidFill>
                  <a:schemeClr val="bg1"/>
                </a:solidFill>
              </a:rPr>
              <a:t>CONTEXTE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30B154B5-FC91-E959-AADC-DA2E09E30177}"/>
              </a:ext>
            </a:extLst>
          </p:cNvPr>
          <p:cNvCxnSpPr/>
          <p:nvPr/>
        </p:nvCxnSpPr>
        <p:spPr>
          <a:xfrm>
            <a:off x="856526" y="1527859"/>
            <a:ext cx="306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ectangle 1">
            <a:extLst>
              <a:ext uri="{FF2B5EF4-FFF2-40B4-BE49-F238E27FC236}">
                <a16:creationId xmlns:a16="http://schemas.microsoft.com/office/drawing/2014/main" id="{214324FA-6847-8F19-7401-2EF64EFF00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4950" y="1872622"/>
            <a:ext cx="12894197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Tx/>
              <a:buChar char="-"/>
            </a:pPr>
            <a:r>
              <a:rPr lang="fr-FR" sz="2800" b="1" dirty="0">
                <a:solidFill>
                  <a:schemeClr val="bg1"/>
                </a:solidFill>
              </a:rPr>
              <a:t>"Place de Marché"</a:t>
            </a:r>
            <a:r>
              <a:rPr lang="fr-FR" sz="2800" dirty="0">
                <a:solidFill>
                  <a:schemeClr val="bg1"/>
                </a:solidFill>
              </a:rPr>
              <a:t> est une plateforme d’e-commerce où des vendeurs mettent en ligne des articles à destination d’acheteurs, en fournissant une photo et une description.</a:t>
            </a:r>
          </a:p>
          <a:p>
            <a:pPr marL="342900" indent="-342900">
              <a:buFontTx/>
              <a:buChar char="-"/>
            </a:pPr>
            <a:endParaRPr lang="fr-FR" sz="28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fr-FR" sz="2800" dirty="0">
                <a:solidFill>
                  <a:schemeClr val="bg1"/>
                </a:solidFill>
              </a:rPr>
              <a:t>Actuellement, la catégorisation des articles est réalisée manuellement par les vendeurs, ce qui rend le processus à la fois fastidieux et peu fiable.</a:t>
            </a:r>
          </a:p>
          <a:p>
            <a:pPr marL="342900" indent="-342900">
              <a:buFontTx/>
              <a:buChar char="-"/>
            </a:pPr>
            <a:endParaRPr lang="fr-FR" sz="2800" dirty="0">
              <a:solidFill>
                <a:schemeClr val="bg1"/>
              </a:solidFill>
            </a:endParaRPr>
          </a:p>
          <a:p>
            <a:r>
              <a:rPr lang="fr-FR" sz="2800" b="1" dirty="0">
                <a:solidFill>
                  <a:srgbClr val="FF0000"/>
                </a:solidFill>
              </a:rPr>
              <a:t>Problématique :</a:t>
            </a:r>
            <a:br>
              <a:rPr lang="fr-FR" sz="2800" dirty="0">
                <a:solidFill>
                  <a:schemeClr val="bg1"/>
                </a:solidFill>
              </a:rPr>
            </a:br>
            <a:r>
              <a:rPr lang="fr-FR" sz="2800" dirty="0">
                <a:solidFill>
                  <a:schemeClr val="bg1"/>
                </a:solidFill>
              </a:rPr>
              <a:t>Peut-on automatiser la classification des articles en différentes catégories à partir du texte et/ou de l’image, tout en garantissant un niveau de précision satisfaisant ?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9E090163-DD0F-80D7-FCBF-B5AB55AD10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70B4E928-149E-9BAC-C6EC-F1AE27603A36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7F0B2B-7257-1985-28C2-D885967C2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5CF0872-9934-664A-8274-9AA373776FE6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13D611D-183A-CB90-B1B1-18018DEE6B3A}"/>
              </a:ext>
            </a:extLst>
          </p:cNvPr>
          <p:cNvSpPr txBox="1"/>
          <p:nvPr/>
        </p:nvSpPr>
        <p:spPr>
          <a:xfrm>
            <a:off x="630820" y="473737"/>
            <a:ext cx="36865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solidFill>
                  <a:schemeClr val="bg1"/>
                </a:solidFill>
              </a:rPr>
              <a:t>CONTEXTE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9F7DF3C0-AB9C-435A-CA04-B25A5BA85983}"/>
              </a:ext>
            </a:extLst>
          </p:cNvPr>
          <p:cNvCxnSpPr/>
          <p:nvPr/>
        </p:nvCxnSpPr>
        <p:spPr>
          <a:xfrm>
            <a:off x="856526" y="1527859"/>
            <a:ext cx="306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397E610D-2F95-F9D6-F759-BA0DBA626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0933" y="1261644"/>
            <a:ext cx="4653022" cy="352907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0D0CD02D-15C0-2AA6-518E-FA5F6C8723F4}"/>
              </a:ext>
            </a:extLst>
          </p:cNvPr>
          <p:cNvSpPr txBox="1"/>
          <p:nvPr/>
        </p:nvSpPr>
        <p:spPr>
          <a:xfrm>
            <a:off x="706055" y="2543950"/>
            <a:ext cx="69332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800" dirty="0">
                <a:solidFill>
                  <a:schemeClr val="bg1"/>
                </a:solidFill>
              </a:rPr>
              <a:t>Étudier la faisabilité d’un moteur de classification automatique des articles à partir d’une image et d’une description textuelle, afin d’automatiser l’attribution des catégories sur une marketplace e-commerce.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3CF3194-3626-2331-7B00-E3273C15F1EE}"/>
              </a:ext>
            </a:extLst>
          </p:cNvPr>
          <p:cNvSpPr txBox="1"/>
          <p:nvPr/>
        </p:nvSpPr>
        <p:spPr>
          <a:xfrm>
            <a:off x="706055" y="1833101"/>
            <a:ext cx="2581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🎯 Mission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2DA1801-A5C9-CBFA-80C3-A2C4F798DD57}"/>
              </a:ext>
            </a:extLst>
          </p:cNvPr>
          <p:cNvSpPr txBox="1"/>
          <p:nvPr/>
        </p:nvSpPr>
        <p:spPr>
          <a:xfrm>
            <a:off x="583018" y="5160478"/>
            <a:ext cx="2704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🎯 Objectifs</a:t>
            </a:r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93DD7A55-E9C3-C31D-746A-6D8AD02DFF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054" y="5708030"/>
            <a:ext cx="13924345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Optimiser l’expérience utilisateur lors de la mise en ligne et de la recherche d’articles.</a:t>
            </a:r>
            <a:endParaRPr lang="fr-FR" altLang="fr-FR" sz="2800" dirty="0">
              <a:solidFill>
                <a:schemeClr val="bg1"/>
              </a:solidFill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Garantir une catégorisation plus fiable et cohérente des articles proposés sur la marketplace.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ADD4DD6E-7486-1AD6-FBB9-35562CF58209}"/>
              </a:ext>
            </a:extLst>
          </p:cNvPr>
          <p:cNvSpPr/>
          <p:nvPr/>
        </p:nvSpPr>
        <p:spPr>
          <a:xfrm>
            <a:off x="13646552" y="7409294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80440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44635-FF7A-1510-E7FF-C6A7798D1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555BD3E-9F1C-FBF3-877D-ED6DC9D473C3}"/>
              </a:ext>
            </a:extLst>
          </p:cNvPr>
          <p:cNvSpPr/>
          <p:nvPr/>
        </p:nvSpPr>
        <p:spPr>
          <a:xfrm>
            <a:off x="0" y="793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DB3001F-C338-23B5-52D9-AE97674B9710}"/>
              </a:ext>
            </a:extLst>
          </p:cNvPr>
          <p:cNvSpPr txBox="1"/>
          <p:nvPr/>
        </p:nvSpPr>
        <p:spPr>
          <a:xfrm>
            <a:off x="729206" y="566102"/>
            <a:ext cx="39701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chemeClr val="bg1"/>
                </a:solidFill>
              </a:rPr>
              <a:t>JEU DE DONNEES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3D7A1345-794A-DA6E-45F0-22EDDE9E9755}"/>
              </a:ext>
            </a:extLst>
          </p:cNvPr>
          <p:cNvCxnSpPr/>
          <p:nvPr/>
        </p:nvCxnSpPr>
        <p:spPr>
          <a:xfrm>
            <a:off x="856526" y="1527859"/>
            <a:ext cx="34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E2739C94-577D-CDE7-A908-E3D313A2A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86D5390-25BB-7D21-16A4-7AD776B66B39}"/>
              </a:ext>
            </a:extLst>
          </p:cNvPr>
          <p:cNvSpPr txBox="1"/>
          <p:nvPr/>
        </p:nvSpPr>
        <p:spPr>
          <a:xfrm>
            <a:off x="289368" y="2247384"/>
            <a:ext cx="671331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Notre jeu de données contient:</a:t>
            </a:r>
          </a:p>
          <a:p>
            <a:r>
              <a:rPr lang="fr-FR" sz="3600" dirty="0">
                <a:solidFill>
                  <a:schemeClr val="bg1"/>
                </a:solidFill>
              </a:rPr>
              <a:t>▪ 1050 produits</a:t>
            </a:r>
          </a:p>
          <a:p>
            <a:r>
              <a:rPr lang="fr-FR" sz="3600" dirty="0">
                <a:solidFill>
                  <a:schemeClr val="bg1"/>
                </a:solidFill>
              </a:rPr>
              <a:t>▪ 15 indicateurs couvrant plusieurs types</a:t>
            </a:r>
          </a:p>
          <a:p>
            <a:r>
              <a:rPr lang="fr-FR" sz="3600" dirty="0">
                <a:solidFill>
                  <a:schemeClr val="bg1"/>
                </a:solidFill>
              </a:rPr>
              <a:t>d’informations:</a:t>
            </a:r>
          </a:p>
          <a:p>
            <a:r>
              <a:rPr lang="fr-FR" sz="3600" dirty="0">
                <a:solidFill>
                  <a:schemeClr val="bg1"/>
                </a:solidFill>
              </a:rPr>
              <a:t>- Informations produits</a:t>
            </a:r>
          </a:p>
          <a:p>
            <a:r>
              <a:rPr lang="fr-FR" sz="3600" dirty="0">
                <a:solidFill>
                  <a:schemeClr val="bg1"/>
                </a:solidFill>
              </a:rPr>
              <a:t>- Informations tarifaires</a:t>
            </a:r>
          </a:p>
          <a:p>
            <a:r>
              <a:rPr lang="fr-FR" sz="3600" dirty="0">
                <a:solidFill>
                  <a:schemeClr val="bg1"/>
                </a:solidFill>
              </a:rPr>
              <a:t>- Notes produits</a:t>
            </a:r>
          </a:p>
          <a:p>
            <a:r>
              <a:rPr lang="fr-FR" sz="3600" dirty="0">
                <a:solidFill>
                  <a:schemeClr val="bg1"/>
                </a:solidFill>
              </a:rPr>
              <a:t>- Images produits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A3D36E9-7B27-8DDC-D79A-45DC8E2DB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0085" y="1006997"/>
            <a:ext cx="7535119" cy="86905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9F76C81-0ABC-750E-99E5-78DFB8FBD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0086" y="2152892"/>
            <a:ext cx="7535119" cy="5452220"/>
          </a:xfrm>
          <a:prstGeom prst="rect">
            <a:avLst/>
          </a:prstGeom>
        </p:spPr>
      </p:pic>
      <p:sp>
        <p:nvSpPr>
          <p:cNvPr id="3" name="Organigramme : Connecteur 2">
            <a:extLst>
              <a:ext uri="{FF2B5EF4-FFF2-40B4-BE49-F238E27FC236}">
                <a16:creationId xmlns:a16="http://schemas.microsoft.com/office/drawing/2014/main" id="{0AFE0710-71B0-824D-0104-90F419378FAF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56563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2451C-7099-9130-6F0C-52C663FD1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651F12-041C-F83B-854D-B812F02F3D72}"/>
              </a:ext>
            </a:extLst>
          </p:cNvPr>
          <p:cNvSpPr/>
          <p:nvPr/>
        </p:nvSpPr>
        <p:spPr>
          <a:xfrm>
            <a:off x="0" y="793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B4F21EC-3891-759C-C457-000252F78C3C}"/>
              </a:ext>
            </a:extLst>
          </p:cNvPr>
          <p:cNvSpPr txBox="1"/>
          <p:nvPr/>
        </p:nvSpPr>
        <p:spPr>
          <a:xfrm>
            <a:off x="729206" y="566102"/>
            <a:ext cx="39701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chemeClr val="bg1"/>
                </a:solidFill>
              </a:rPr>
              <a:t>JEU DE DONNEES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7DD4DD6E-2431-AB0E-ECC0-0D95D8E683BA}"/>
              </a:ext>
            </a:extLst>
          </p:cNvPr>
          <p:cNvCxnSpPr/>
          <p:nvPr/>
        </p:nvCxnSpPr>
        <p:spPr>
          <a:xfrm>
            <a:off x="856526" y="1527859"/>
            <a:ext cx="34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B1F00550-30D4-6398-C256-DB14984625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3DA409D-8692-DD20-F058-ACCD79B1EF0F}"/>
              </a:ext>
            </a:extLst>
          </p:cNvPr>
          <p:cNvSpPr txBox="1"/>
          <p:nvPr/>
        </p:nvSpPr>
        <p:spPr>
          <a:xfrm>
            <a:off x="401559" y="2110947"/>
            <a:ext cx="598766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Ce qui nous intéresse:</a:t>
            </a:r>
          </a:p>
          <a:p>
            <a:endParaRPr lang="fr-FR" sz="3200" dirty="0">
              <a:solidFill>
                <a:schemeClr val="bg1"/>
              </a:solidFill>
            </a:endParaRPr>
          </a:p>
          <a:p>
            <a:r>
              <a:rPr lang="fr-FR" sz="3200" dirty="0">
                <a:solidFill>
                  <a:schemeClr val="bg1"/>
                </a:solidFill>
              </a:rPr>
              <a:t>❑ Données textuelles : nom, description,</a:t>
            </a:r>
          </a:p>
          <a:p>
            <a:r>
              <a:rPr lang="fr-FR" sz="3200" dirty="0">
                <a:solidFill>
                  <a:schemeClr val="bg1"/>
                </a:solidFill>
              </a:rPr>
              <a:t>marque et catégorie des produits</a:t>
            </a:r>
          </a:p>
          <a:p>
            <a:endParaRPr lang="fr-FR" sz="3200" dirty="0">
              <a:solidFill>
                <a:schemeClr val="bg1"/>
              </a:solidFill>
            </a:endParaRPr>
          </a:p>
          <a:p>
            <a:r>
              <a:rPr lang="fr-FR" sz="3200" dirty="0">
                <a:solidFill>
                  <a:schemeClr val="bg1"/>
                </a:solidFill>
              </a:rPr>
              <a:t>❑ Données visuelles : image des</a:t>
            </a:r>
          </a:p>
          <a:p>
            <a:r>
              <a:rPr lang="fr-FR" sz="3200" dirty="0">
                <a:solidFill>
                  <a:schemeClr val="bg1"/>
                </a:solidFill>
              </a:rPr>
              <a:t>produits (ce sont des images isolées</a:t>
            </a:r>
          </a:p>
          <a:p>
            <a:r>
              <a:rPr lang="fr-FR" sz="3200" dirty="0">
                <a:solidFill>
                  <a:schemeClr val="bg1"/>
                </a:solidFill>
              </a:rPr>
              <a:t>sur fond blanc avec des résolutions</a:t>
            </a:r>
          </a:p>
          <a:p>
            <a:r>
              <a:rPr lang="fr-FR" sz="3200" dirty="0">
                <a:solidFill>
                  <a:schemeClr val="bg1"/>
                </a:solidFill>
              </a:rPr>
              <a:t>et ratio d’aspect variables)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ACEBD8E-2B93-DAD7-991D-873ED57F2AF3}"/>
              </a:ext>
            </a:extLst>
          </p:cNvPr>
          <p:cNvSpPr txBox="1"/>
          <p:nvPr/>
        </p:nvSpPr>
        <p:spPr>
          <a:xfrm>
            <a:off x="9236596" y="920045"/>
            <a:ext cx="3402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Données textuelles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1255600-8340-771E-005B-714A0F49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400" y="1527859"/>
            <a:ext cx="7006863" cy="258693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458A798-E31C-70C7-F13C-E1B6887F1F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4968" y="4421129"/>
            <a:ext cx="3333925" cy="311395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B2DAC91-C6E8-53A5-5FB8-2384FC67F55E}"/>
              </a:ext>
            </a:extLst>
          </p:cNvPr>
          <p:cNvSpPr txBox="1"/>
          <p:nvPr/>
        </p:nvSpPr>
        <p:spPr>
          <a:xfrm>
            <a:off x="6921660" y="5685720"/>
            <a:ext cx="3402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Données Images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F297A7C4-DD63-A25C-865D-5B9FC50D297E}"/>
              </a:ext>
            </a:extLst>
          </p:cNvPr>
          <p:cNvCxnSpPr/>
          <p:nvPr/>
        </p:nvCxnSpPr>
        <p:spPr>
          <a:xfrm>
            <a:off x="6527800" y="1273988"/>
            <a:ext cx="0" cy="63461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Organigramme : Connecteur 3">
            <a:extLst>
              <a:ext uri="{FF2B5EF4-FFF2-40B4-BE49-F238E27FC236}">
                <a16:creationId xmlns:a16="http://schemas.microsoft.com/office/drawing/2014/main" id="{70978594-6367-8D7D-351A-A93A68370C16}"/>
              </a:ext>
            </a:extLst>
          </p:cNvPr>
          <p:cNvSpPr/>
          <p:nvPr/>
        </p:nvSpPr>
        <p:spPr>
          <a:xfrm>
            <a:off x="13654641" y="7378300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604450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75D84-5704-F559-AD7A-2D2B431ED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44A1676-29DB-2502-AD41-0A4D0F41B135}"/>
              </a:ext>
            </a:extLst>
          </p:cNvPr>
          <p:cNvSpPr/>
          <p:nvPr/>
        </p:nvSpPr>
        <p:spPr>
          <a:xfrm>
            <a:off x="0" y="-176728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B43634C-A5EA-35DD-EF6A-8C6D38C70E90}"/>
              </a:ext>
            </a:extLst>
          </p:cNvPr>
          <p:cNvSpPr txBox="1"/>
          <p:nvPr/>
        </p:nvSpPr>
        <p:spPr>
          <a:xfrm>
            <a:off x="729206" y="566102"/>
            <a:ext cx="39701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chemeClr val="bg1"/>
                </a:solidFill>
              </a:rPr>
              <a:t>JEU DE DONNEES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33A32CEE-CCE7-45D6-D038-45EAAB853643}"/>
              </a:ext>
            </a:extLst>
          </p:cNvPr>
          <p:cNvCxnSpPr/>
          <p:nvPr/>
        </p:nvCxnSpPr>
        <p:spPr>
          <a:xfrm>
            <a:off x="856526" y="1527859"/>
            <a:ext cx="34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2">
            <a:extLst>
              <a:ext uri="{FF2B5EF4-FFF2-40B4-BE49-F238E27FC236}">
                <a16:creationId xmlns:a16="http://schemas.microsoft.com/office/drawing/2014/main" id="{814C9C31-4E45-4DD1-3D2E-520A022E9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76728"/>
            <a:ext cx="184731" cy="369332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63FD72D-DDEB-B868-4EC5-4C21B90184A1}"/>
              </a:ext>
            </a:extLst>
          </p:cNvPr>
          <p:cNvSpPr txBox="1"/>
          <p:nvPr/>
        </p:nvSpPr>
        <p:spPr>
          <a:xfrm>
            <a:off x="635000" y="2171700"/>
            <a:ext cx="3187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Organisées sous forme d’arbre (sur 6</a:t>
            </a:r>
          </a:p>
          <a:p>
            <a:r>
              <a:rPr lang="fr-FR" dirty="0"/>
              <a:t>niveaux)</a:t>
            </a:r>
          </a:p>
          <a:p>
            <a:r>
              <a:rPr lang="fr-FR" dirty="0"/>
              <a:t>▪ 7 catégories de niveau 0 contenant</a:t>
            </a:r>
          </a:p>
          <a:p>
            <a:r>
              <a:rPr lang="fr-FR" dirty="0"/>
              <a:t>chacune 150 produits</a:t>
            </a:r>
          </a:p>
          <a:p>
            <a:r>
              <a:rPr lang="fr-FR" dirty="0"/>
              <a:t>▪ Nous nous focaliseront uniquement sur</a:t>
            </a:r>
          </a:p>
          <a:p>
            <a:r>
              <a:rPr lang="fr-FR" dirty="0"/>
              <a:t>les catégories produit de niveau 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0D8F7D-B804-76DC-09A0-44E0CC79B265}"/>
              </a:ext>
            </a:extLst>
          </p:cNvPr>
          <p:cNvSpPr/>
          <p:nvPr/>
        </p:nvSpPr>
        <p:spPr>
          <a:xfrm>
            <a:off x="0" y="-566102"/>
            <a:ext cx="14630400" cy="389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D2A1F1D-7BD8-DF0A-2F68-05ED22BBEC5D}"/>
              </a:ext>
            </a:extLst>
          </p:cNvPr>
          <p:cNvSpPr txBox="1"/>
          <p:nvPr/>
        </p:nvSpPr>
        <p:spPr>
          <a:xfrm>
            <a:off x="729206" y="2691577"/>
            <a:ext cx="428729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Organisées sous forme d’arbre (sur 6</a:t>
            </a:r>
          </a:p>
          <a:p>
            <a:r>
              <a:rPr lang="fr-FR" sz="2800" dirty="0">
                <a:solidFill>
                  <a:schemeClr val="bg1"/>
                </a:solidFill>
              </a:rPr>
              <a:t>niveaux)</a:t>
            </a:r>
          </a:p>
          <a:p>
            <a:r>
              <a:rPr lang="fr-FR" sz="2800" dirty="0">
                <a:solidFill>
                  <a:schemeClr val="bg1"/>
                </a:solidFill>
              </a:rPr>
              <a:t>▪ 7 catégories de niveau 0 contenant</a:t>
            </a:r>
          </a:p>
          <a:p>
            <a:r>
              <a:rPr lang="fr-FR" sz="2800" dirty="0">
                <a:solidFill>
                  <a:schemeClr val="bg1"/>
                </a:solidFill>
              </a:rPr>
              <a:t>chacune 150 produits</a:t>
            </a:r>
          </a:p>
          <a:p>
            <a:r>
              <a:rPr lang="fr-FR" sz="2800" dirty="0">
                <a:solidFill>
                  <a:schemeClr val="bg1"/>
                </a:solidFill>
              </a:rPr>
              <a:t>▪ Nous nous focaliseront uniquement sur</a:t>
            </a:r>
          </a:p>
          <a:p>
            <a:r>
              <a:rPr lang="fr-FR" sz="2800" dirty="0">
                <a:solidFill>
                  <a:schemeClr val="bg1"/>
                </a:solidFill>
              </a:rPr>
              <a:t>les catégories produit de niveau 0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ECFCBD0-66C3-AAFA-FED8-8130AA5CC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026" y="566101"/>
            <a:ext cx="8122374" cy="7161411"/>
          </a:xfrm>
          <a:prstGeom prst="rect">
            <a:avLst/>
          </a:prstGeom>
        </p:spPr>
      </p:pic>
      <p:sp>
        <p:nvSpPr>
          <p:cNvPr id="5" name="Organigramme : Connecteur 4">
            <a:extLst>
              <a:ext uri="{FF2B5EF4-FFF2-40B4-BE49-F238E27FC236}">
                <a16:creationId xmlns:a16="http://schemas.microsoft.com/office/drawing/2014/main" id="{CC8F2328-859A-EC69-5EE7-07FED02CED54}"/>
              </a:ext>
            </a:extLst>
          </p:cNvPr>
          <p:cNvSpPr/>
          <p:nvPr/>
        </p:nvSpPr>
        <p:spPr>
          <a:xfrm>
            <a:off x="13854093" y="7369966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455101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DFF4D-651E-F42B-9738-CC33490EC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6D5650F-EFA7-7EAD-082E-3963429DF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Organigramme : Entrée manuelle 3">
            <a:extLst>
              <a:ext uri="{FF2B5EF4-FFF2-40B4-BE49-F238E27FC236}">
                <a16:creationId xmlns:a16="http://schemas.microsoft.com/office/drawing/2014/main" id="{5146CBEB-FD4B-6086-7E44-35B5A3D6665E}"/>
              </a:ext>
            </a:extLst>
          </p:cNvPr>
          <p:cNvSpPr/>
          <p:nvPr/>
        </p:nvSpPr>
        <p:spPr>
          <a:xfrm rot="14051045">
            <a:off x="2130749" y="-1915252"/>
            <a:ext cx="12979028" cy="8539899"/>
          </a:xfrm>
          <a:prstGeom prst="flowChartManualInpu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8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69C430E-58C1-379A-623C-1E71422DC7C2}"/>
              </a:ext>
            </a:extLst>
          </p:cNvPr>
          <p:cNvSpPr txBox="1"/>
          <p:nvPr/>
        </p:nvSpPr>
        <p:spPr>
          <a:xfrm>
            <a:off x="5524035" y="2354697"/>
            <a:ext cx="61924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600" dirty="0"/>
              <a:t>2</a:t>
            </a:r>
          </a:p>
          <a:p>
            <a:pPr algn="r"/>
            <a:r>
              <a:rPr lang="fr-FR" sz="3600" dirty="0"/>
              <a:t> PRETRAITEMENT  DES  </a:t>
            </a:r>
          </a:p>
          <a:p>
            <a:pPr algn="r"/>
            <a:r>
              <a:rPr lang="fr-FR" sz="3600" dirty="0"/>
              <a:t>DONNEES ET </a:t>
            </a:r>
          </a:p>
          <a:p>
            <a:pPr algn="r"/>
            <a:r>
              <a:rPr lang="fr-FR" sz="3600" dirty="0"/>
              <a:t>EXTRACTIONS DES </a:t>
            </a:r>
          </a:p>
          <a:p>
            <a:pPr algn="r"/>
            <a:r>
              <a:rPr lang="fr-FR" sz="3600" dirty="0"/>
              <a:t>FEATURES</a:t>
            </a:r>
            <a:endParaRPr lang="fr-FR" sz="320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A35A6068-B24E-C226-0F44-499F69F67256}"/>
              </a:ext>
            </a:extLst>
          </p:cNvPr>
          <p:cNvCxnSpPr/>
          <p:nvPr/>
        </p:nvCxnSpPr>
        <p:spPr>
          <a:xfrm flipV="1">
            <a:off x="3854369" y="410697"/>
            <a:ext cx="3204000" cy="194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rganigramme : Connecteur 1">
            <a:extLst>
              <a:ext uri="{FF2B5EF4-FFF2-40B4-BE49-F238E27FC236}">
                <a16:creationId xmlns:a16="http://schemas.microsoft.com/office/drawing/2014/main" id="{5A369818-9A61-59F1-EC22-7BC96E681805}"/>
              </a:ext>
            </a:extLst>
          </p:cNvPr>
          <p:cNvSpPr/>
          <p:nvPr/>
        </p:nvSpPr>
        <p:spPr>
          <a:xfrm>
            <a:off x="13519230" y="7199453"/>
            <a:ext cx="729205" cy="682906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30726356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2805</TotalTime>
  <Words>1408</Words>
  <Application>Microsoft Office PowerPoint</Application>
  <PresentationFormat>Personnalisé</PresentationFormat>
  <Paragraphs>303</Paragraphs>
  <Slides>38</Slides>
  <Notes>31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38</vt:i4>
      </vt:variant>
    </vt:vector>
  </HeadingPairs>
  <TitlesOfParts>
    <vt:vector size="46" baseType="lpstr">
      <vt:lpstr>Calibri</vt:lpstr>
      <vt:lpstr>Aharoni</vt:lpstr>
      <vt:lpstr>Arial</vt:lpstr>
      <vt:lpstr>Open Sans</vt:lpstr>
      <vt:lpstr>Helvetica</vt:lpstr>
      <vt:lpstr>Times New Roman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chaka kone</cp:lastModifiedBy>
  <cp:revision>96</cp:revision>
  <dcterms:created xsi:type="dcterms:W3CDTF">2025-05-29T20:29:59Z</dcterms:created>
  <dcterms:modified xsi:type="dcterms:W3CDTF">2025-06-14T16:51:28Z</dcterms:modified>
</cp:coreProperties>
</file>